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1" r:id="rId4"/>
  </p:sldMasterIdLst>
  <p:notesMasterIdLst>
    <p:notesMasterId r:id="rId35"/>
  </p:notesMasterIdLst>
  <p:handoutMasterIdLst>
    <p:handoutMasterId r:id="rId36"/>
  </p:handoutMasterIdLst>
  <p:sldIdLst>
    <p:sldId id="262" r:id="rId5"/>
    <p:sldId id="268" r:id="rId6"/>
    <p:sldId id="269" r:id="rId7"/>
    <p:sldId id="270" r:id="rId8"/>
    <p:sldId id="271" r:id="rId9"/>
    <p:sldId id="272" r:id="rId10"/>
    <p:sldId id="273" r:id="rId11"/>
    <p:sldId id="274" r:id="rId12"/>
    <p:sldId id="277" r:id="rId13"/>
    <p:sldId id="278" r:id="rId14"/>
    <p:sldId id="279" r:id="rId15"/>
    <p:sldId id="275" r:id="rId16"/>
    <p:sldId id="281" r:id="rId17"/>
    <p:sldId id="282" r:id="rId18"/>
    <p:sldId id="284"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259"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75" autoAdjust="0"/>
    <p:restoredTop sz="89238" autoAdjust="0"/>
  </p:normalViewPr>
  <p:slideViewPr>
    <p:cSldViewPr snapToGrid="0" snapToObjects="1">
      <p:cViewPr varScale="1">
        <p:scale>
          <a:sx n="104" d="100"/>
          <a:sy n="104" d="100"/>
        </p:scale>
        <p:origin x="-97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9B7D8EF-F442-6E4A-8271-B2D6A1918FD4}" type="datetimeFigureOut">
              <a:rPr lang="en-US" smtClean="0"/>
              <a:t>9/29/2016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85A8E5C-9F97-B04D-A8E8-A559FA308311}" type="slidenum">
              <a:rPr lang="en-US" smtClean="0"/>
              <a:t>‹#›</a:t>
            </a:fld>
            <a:endParaRPr lang="en-US"/>
          </a:p>
        </p:txBody>
      </p:sp>
    </p:spTree>
    <p:extLst>
      <p:ext uri="{BB962C8B-B14F-4D97-AF65-F5344CB8AC3E}">
        <p14:creationId xmlns:p14="http://schemas.microsoft.com/office/powerpoint/2010/main" val="95988810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6FAC24-3687-453B-AC76-40853F4F962D}" type="datetimeFigureOut">
              <a:rPr lang="en-GB" smtClean="0"/>
              <a:t>29/09/2016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F0ED1-A267-4286-9FAE-141A2613F343}" type="slidenum">
              <a:rPr lang="en-GB" smtClean="0"/>
              <a:t>‹#›</a:t>
            </a:fld>
            <a:endParaRPr lang="en-GB"/>
          </a:p>
        </p:txBody>
      </p:sp>
    </p:spTree>
    <p:extLst>
      <p:ext uri="{BB962C8B-B14F-4D97-AF65-F5344CB8AC3E}">
        <p14:creationId xmlns:p14="http://schemas.microsoft.com/office/powerpoint/2010/main" val="2031500309"/>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F0ED1-A267-4286-9FAE-141A2613F343}" type="slidenum">
              <a:rPr lang="en-GB" smtClean="0"/>
              <a:t>1</a:t>
            </a:fld>
            <a:endParaRPr lang="en-GB"/>
          </a:p>
        </p:txBody>
      </p:sp>
      <p:sp>
        <p:nvSpPr>
          <p:cNvPr id="5" name="Footer Placeholder 4"/>
          <p:cNvSpPr>
            <a:spLocks noGrp="1"/>
          </p:cNvSpPr>
          <p:nvPr>
            <p:ph type="ftr" sz="quarter" idx="11"/>
          </p:nvPr>
        </p:nvSpPr>
        <p:spPr/>
        <p:txBody>
          <a:bodyPr/>
          <a:lstStyle/>
          <a:p>
            <a:endParaRPr lang="en-GB"/>
          </a:p>
        </p:txBody>
      </p:sp>
      <p:sp>
        <p:nvSpPr>
          <p:cNvPr id="6" name="Header Placeholder 5"/>
          <p:cNvSpPr>
            <a:spLocks noGrp="1"/>
          </p:cNvSpPr>
          <p:nvPr>
            <p:ph type="hdr" sz="quarter" idx="12"/>
          </p:nvPr>
        </p:nvSpPr>
        <p:spPr/>
        <p:txBody>
          <a:bodyPr/>
          <a:lstStyle/>
          <a:p>
            <a:endParaRPr lang="en-GB"/>
          </a:p>
        </p:txBody>
      </p:sp>
    </p:spTree>
    <p:extLst>
      <p:ext uri="{BB962C8B-B14F-4D97-AF65-F5344CB8AC3E}">
        <p14:creationId xmlns:p14="http://schemas.microsoft.com/office/powerpoint/2010/main" val="3780434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F0ED1-A267-4286-9FAE-141A2613F343}" type="slidenum">
              <a:rPr lang="en-GB" smtClean="0"/>
              <a:t>2</a:t>
            </a:fld>
            <a:endParaRPr lang="en-GB"/>
          </a:p>
        </p:txBody>
      </p:sp>
      <p:sp>
        <p:nvSpPr>
          <p:cNvPr id="5" name="Footer Placeholder 4"/>
          <p:cNvSpPr>
            <a:spLocks noGrp="1"/>
          </p:cNvSpPr>
          <p:nvPr>
            <p:ph type="ftr" sz="quarter" idx="11"/>
          </p:nvPr>
        </p:nvSpPr>
        <p:spPr/>
        <p:txBody>
          <a:bodyPr/>
          <a:lstStyle/>
          <a:p>
            <a:endParaRPr lang="en-GB"/>
          </a:p>
        </p:txBody>
      </p:sp>
      <p:sp>
        <p:nvSpPr>
          <p:cNvPr id="6" name="Header Placeholder 5"/>
          <p:cNvSpPr>
            <a:spLocks noGrp="1"/>
          </p:cNvSpPr>
          <p:nvPr>
            <p:ph type="hdr" sz="quarter" idx="12"/>
          </p:nvPr>
        </p:nvSpPr>
        <p:spPr/>
        <p:txBody>
          <a:bodyPr/>
          <a:lstStyle/>
          <a:p>
            <a:endParaRPr lang="en-GB"/>
          </a:p>
        </p:txBody>
      </p:sp>
    </p:spTree>
    <p:extLst>
      <p:ext uri="{BB962C8B-B14F-4D97-AF65-F5344CB8AC3E}">
        <p14:creationId xmlns:p14="http://schemas.microsoft.com/office/powerpoint/2010/main" val="3660439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F0ED1-A267-4286-9FAE-141A2613F343}" type="slidenum">
              <a:rPr lang="en-GB" smtClean="0"/>
              <a:t>15</a:t>
            </a:fld>
            <a:endParaRPr lang="en-GB"/>
          </a:p>
        </p:txBody>
      </p:sp>
      <p:sp>
        <p:nvSpPr>
          <p:cNvPr id="5" name="Footer Placeholder 4"/>
          <p:cNvSpPr>
            <a:spLocks noGrp="1"/>
          </p:cNvSpPr>
          <p:nvPr>
            <p:ph type="ftr" sz="quarter" idx="11"/>
          </p:nvPr>
        </p:nvSpPr>
        <p:spPr/>
        <p:txBody>
          <a:bodyPr/>
          <a:lstStyle/>
          <a:p>
            <a:endParaRPr lang="en-GB"/>
          </a:p>
        </p:txBody>
      </p:sp>
      <p:sp>
        <p:nvSpPr>
          <p:cNvPr id="6" name="Header Placeholder 5"/>
          <p:cNvSpPr>
            <a:spLocks noGrp="1"/>
          </p:cNvSpPr>
          <p:nvPr>
            <p:ph type="hdr" sz="quarter" idx="12"/>
          </p:nvPr>
        </p:nvSpPr>
        <p:spPr/>
        <p:txBody>
          <a:bodyPr/>
          <a:lstStyle/>
          <a:p>
            <a:endParaRPr lang="en-GB"/>
          </a:p>
        </p:txBody>
      </p:sp>
    </p:spTree>
    <p:extLst>
      <p:ext uri="{BB962C8B-B14F-4D97-AF65-F5344CB8AC3E}">
        <p14:creationId xmlns:p14="http://schemas.microsoft.com/office/powerpoint/2010/main" val="32712126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Blac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19400" y="3049179"/>
            <a:ext cx="3505200" cy="945847"/>
          </a:xfrm>
          <a:prstGeom prst="rect">
            <a:avLst/>
          </a:prstGeom>
        </p:spPr>
      </p:pic>
      <p:sp>
        <p:nvSpPr>
          <p:cNvPr id="4" name="TextBox 3"/>
          <p:cNvSpPr txBox="1"/>
          <p:nvPr userDrawn="1"/>
        </p:nvSpPr>
        <p:spPr>
          <a:xfrm>
            <a:off x="2294842" y="5825232"/>
            <a:ext cx="4375917" cy="521816"/>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sz="900" dirty="0" smtClean="0">
                <a:solidFill>
                  <a:schemeClr val="bg1">
                    <a:lumMod val="65000"/>
                  </a:schemeClr>
                </a:solidFill>
                <a:latin typeface="Tahoma"/>
                <a:cs typeface="Tahoma"/>
              </a:rPr>
              <a:t>The contents of this pack cannot be copied or reproduced in whole or in part without the written consent of British Telecommunications </a:t>
            </a:r>
            <a:r>
              <a:rPr lang="en-US" sz="900" dirty="0" err="1" smtClean="0">
                <a:solidFill>
                  <a:schemeClr val="bg1">
                    <a:lumMod val="65000"/>
                  </a:schemeClr>
                </a:solidFill>
                <a:latin typeface="Tahoma"/>
                <a:cs typeface="Tahoma"/>
              </a:rPr>
              <a:t>plc</a:t>
            </a:r>
            <a:r>
              <a:rPr lang="en-US" sz="900" dirty="0" smtClean="0">
                <a:solidFill>
                  <a:schemeClr val="bg1">
                    <a:lumMod val="65000"/>
                  </a:schemeClr>
                </a:solidFill>
                <a:latin typeface="Tahoma"/>
                <a:cs typeface="Tahoma"/>
              </a:rPr>
              <a:t>, through its division, </a:t>
            </a:r>
            <a:r>
              <a:rPr lang="en-US" sz="900" dirty="0" err="1" smtClean="0">
                <a:solidFill>
                  <a:schemeClr val="bg1">
                    <a:lumMod val="65000"/>
                  </a:schemeClr>
                </a:solidFill>
                <a:latin typeface="Tahoma"/>
                <a:cs typeface="Tahoma"/>
              </a:rPr>
              <a:t>Openreach</a:t>
            </a:r>
            <a:r>
              <a:rPr lang="en-US" sz="900" dirty="0" smtClean="0">
                <a:solidFill>
                  <a:schemeClr val="bg1">
                    <a:lumMod val="65000"/>
                  </a:schemeClr>
                </a:solidFill>
                <a:latin typeface="Tahoma"/>
                <a:cs typeface="Tahoma"/>
              </a:rPr>
              <a:t>. © British Telecommunications </a:t>
            </a:r>
            <a:r>
              <a:rPr lang="en-US" sz="900" dirty="0" err="1" smtClean="0">
                <a:solidFill>
                  <a:schemeClr val="bg1">
                    <a:lumMod val="65000"/>
                  </a:schemeClr>
                </a:solidFill>
                <a:latin typeface="Tahoma"/>
                <a:cs typeface="Tahoma"/>
              </a:rPr>
              <a:t>plc</a:t>
            </a:r>
            <a:endParaRPr lang="en-US" sz="900" dirty="0" smtClean="0">
              <a:solidFill>
                <a:schemeClr val="bg1">
                  <a:lumMod val="65000"/>
                </a:schemeClr>
              </a:solidFill>
              <a:latin typeface="Tahoma"/>
              <a:cs typeface="Tahoma"/>
            </a:endParaRPr>
          </a:p>
          <a:p>
            <a:pPr lvl="0" algn="ctr" defTabSz="914400">
              <a:spcBef>
                <a:spcPct val="0"/>
              </a:spcBef>
            </a:pPr>
            <a:endParaRPr lang="en-US" sz="900" dirty="0" smtClean="0">
              <a:solidFill>
                <a:schemeClr val="bg1">
                  <a:lumMod val="65000"/>
                </a:schemeClr>
              </a:solidFill>
              <a:latin typeface="Tahoma"/>
              <a:cs typeface="Tahoma"/>
            </a:endParaRPr>
          </a:p>
          <a:p>
            <a:pPr algn="ctr"/>
            <a:endParaRPr lang="en-US" sz="900" dirty="0">
              <a:solidFill>
                <a:schemeClr val="bg1">
                  <a:lumMod val="65000"/>
                </a:schemeClr>
              </a:solidFill>
              <a:latin typeface="Tahoma"/>
              <a:cs typeface="Tahoma"/>
            </a:endParaRPr>
          </a:p>
        </p:txBody>
      </p:sp>
    </p:spTree>
    <p:extLst>
      <p:ext uri="{BB962C8B-B14F-4D97-AF65-F5344CB8AC3E}">
        <p14:creationId xmlns:p14="http://schemas.microsoft.com/office/powerpoint/2010/main" val="19176044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Divi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588"/>
            <a:ext cx="9144000" cy="6856412"/>
          </a:xfrm>
          <a:prstGeom prst="rect">
            <a:avLst/>
          </a:prstGeom>
        </p:spPr>
      </p:pic>
      <p:sp>
        <p:nvSpPr>
          <p:cNvPr id="5" name="Title 4"/>
          <p:cNvSpPr>
            <a:spLocks noGrp="1"/>
          </p:cNvSpPr>
          <p:nvPr>
            <p:ph type="title" hasCustomPrompt="1"/>
          </p:nvPr>
        </p:nvSpPr>
        <p:spPr>
          <a:xfrm>
            <a:off x="426224" y="1691252"/>
            <a:ext cx="8462188" cy="1790434"/>
          </a:xfrm>
          <a:prstGeom prst="rect">
            <a:avLst/>
          </a:prstGeom>
        </p:spPr>
        <p:txBody>
          <a:bodyPr vert="horz" lIns="0" tIns="0" rIns="0" bIns="0" anchor="b"/>
          <a:lstStyle>
            <a:lvl1pPr>
              <a:defRPr sz="4800" b="0" baseline="0">
                <a:solidFill>
                  <a:schemeClr val="accent1"/>
                </a:solidFill>
                <a:effectLst/>
                <a:latin typeface="Tahoma" panose="020B0604030504040204" pitchFamily="34" charset="0"/>
                <a:ea typeface="Tahoma" panose="020B0604030504040204" pitchFamily="34" charset="0"/>
                <a:cs typeface="Tahoma" panose="020B0604030504040204" pitchFamily="34" charset="0"/>
              </a:defRPr>
            </a:lvl1pPr>
          </a:lstStyle>
          <a:p>
            <a:r>
              <a:rPr lang="en-GB" dirty="0" smtClean="0"/>
              <a:t>Insert title here</a:t>
            </a:r>
            <a:endParaRPr lang="en-US" dirty="0"/>
          </a:p>
        </p:txBody>
      </p:sp>
      <p:sp>
        <p:nvSpPr>
          <p:cNvPr id="8" name="Text Placeholder 10"/>
          <p:cNvSpPr>
            <a:spLocks noGrp="1"/>
          </p:cNvSpPr>
          <p:nvPr>
            <p:ph type="body" sz="quarter" idx="11" hasCustomPrompt="1"/>
          </p:nvPr>
        </p:nvSpPr>
        <p:spPr>
          <a:xfrm>
            <a:off x="426224" y="3481686"/>
            <a:ext cx="8455466" cy="492443"/>
          </a:xfrm>
          <a:prstGeom prst="rect">
            <a:avLst/>
          </a:prstGeom>
        </p:spPr>
        <p:txBody>
          <a:bodyPr wrap="square" lIns="0" tIns="0" rIns="0" bIns="0">
            <a:spAutoFit/>
          </a:bodyPr>
          <a:lstStyle>
            <a:lvl1pPr marL="0" indent="0">
              <a:buNone/>
              <a:defRPr sz="3200" b="0" baseline="0">
                <a:solidFill>
                  <a:schemeClr val="accent3"/>
                </a:solidFill>
                <a:effectLst/>
              </a:defRPr>
            </a:lvl1pPr>
            <a:lvl2pPr marL="269821" indent="0">
              <a:buNone/>
              <a:defRPr/>
            </a:lvl2pPr>
            <a:lvl3pPr marL="539642" indent="0">
              <a:buNone/>
              <a:defRPr/>
            </a:lvl3pPr>
            <a:lvl4pPr marL="809463" indent="0">
              <a:buNone/>
              <a:defRPr/>
            </a:lvl4pPr>
            <a:lvl5pPr marL="1166580" indent="0">
              <a:buNone/>
              <a:defRPr/>
            </a:lvl5pPr>
          </a:lstStyle>
          <a:p>
            <a:pPr lvl="0"/>
            <a:r>
              <a:rPr lang="en-US" dirty="0" smtClean="0"/>
              <a:t>Insert date here</a:t>
            </a:r>
            <a:endParaRPr lang="en-US" dirty="0"/>
          </a:p>
        </p:txBody>
      </p:sp>
      <p:pic>
        <p:nvPicPr>
          <p:cNvPr id="7" name="Picture 6" descr="Openreach_RGB.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43092" y="290515"/>
            <a:ext cx="1645320" cy="442547"/>
          </a:xfrm>
          <a:prstGeom prst="rect">
            <a:avLst/>
          </a:prstGeom>
        </p:spPr>
      </p:pic>
    </p:spTree>
    <p:extLst>
      <p:ext uri="{BB962C8B-B14F-4D97-AF65-F5344CB8AC3E}">
        <p14:creationId xmlns:p14="http://schemas.microsoft.com/office/powerpoint/2010/main" val="486936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One Up">
    <p:spTree>
      <p:nvGrpSpPr>
        <p:cNvPr id="1" name=""/>
        <p:cNvGrpSpPr/>
        <p:nvPr/>
      </p:nvGrpSpPr>
      <p:grpSpPr>
        <a:xfrm>
          <a:off x="0" y="0"/>
          <a:ext cx="0" cy="0"/>
          <a:chOff x="0" y="0"/>
          <a:chExt cx="0" cy="0"/>
        </a:xfrm>
      </p:grpSpPr>
      <p:sp>
        <p:nvSpPr>
          <p:cNvPr id="6" name="TextBox 5"/>
          <p:cNvSpPr txBox="1"/>
          <p:nvPr userDrawn="1"/>
        </p:nvSpPr>
        <p:spPr>
          <a:xfrm>
            <a:off x="3512457" y="1886857"/>
            <a:ext cx="914400" cy="914400"/>
          </a:xfrm>
          <a:prstGeom prst="rect">
            <a:avLst/>
          </a:prstGeom>
          <a:noFill/>
        </p:spPr>
        <p:txBody>
          <a:bodyPr wrap="none" lIns="0" tIns="0" rIns="0" bIns="0" rtlCol="0">
            <a:noAutofit/>
          </a:bodyPr>
          <a:lstStyle/>
          <a:p>
            <a:endParaRPr lang="en-US" sz="1200" dirty="0">
              <a:latin typeface="Tahoma"/>
              <a:cs typeface="Tahoma"/>
            </a:endParaRPr>
          </a:p>
        </p:txBody>
      </p:sp>
      <p:sp>
        <p:nvSpPr>
          <p:cNvPr id="8" name="Content Placeholder 8"/>
          <p:cNvSpPr>
            <a:spLocks noGrp="1"/>
          </p:cNvSpPr>
          <p:nvPr>
            <p:ph sz="quarter" idx="12"/>
          </p:nvPr>
        </p:nvSpPr>
        <p:spPr>
          <a:xfrm>
            <a:off x="215581" y="1360565"/>
            <a:ext cx="8673431" cy="4947768"/>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Title Placeholder 11"/>
          <p:cNvSpPr>
            <a:spLocks noGrp="1"/>
          </p:cNvSpPr>
          <p:nvPr>
            <p:ph type="title" hasCustomPrompt="1"/>
          </p:nvPr>
        </p:nvSpPr>
        <p:spPr>
          <a:xfrm>
            <a:off x="214857" y="535562"/>
            <a:ext cx="6514716" cy="259861"/>
          </a:xfrm>
          <a:prstGeom prst="rect">
            <a:avLst/>
          </a:prstGeom>
        </p:spPr>
        <p:txBody>
          <a:bodyPr vert="horz" lIns="0" tIns="0" rIns="0" bIns="0" rtlCol="0" anchor="t" anchorCtr="0">
            <a:noAutofit/>
          </a:bodyPr>
          <a:lstStyle>
            <a:lvl1pPr>
              <a:defRPr sz="1600" b="1">
                <a:solidFill>
                  <a:schemeClr val="accent1"/>
                </a:solidFill>
                <a:latin typeface="Tahoma"/>
                <a:cs typeface="Tahoma"/>
              </a:defRPr>
            </a:lvl1pPr>
          </a:lstStyle>
          <a:p>
            <a:r>
              <a:rPr lang="en-US" dirty="0" smtClean="0"/>
              <a:t>Presentation title goes here</a:t>
            </a:r>
            <a:endParaRPr lang="en-GB" dirty="0"/>
          </a:p>
        </p:txBody>
      </p:sp>
      <p:sp>
        <p:nvSpPr>
          <p:cNvPr id="13" name="Text Placeholder 4"/>
          <p:cNvSpPr>
            <a:spLocks noGrp="1"/>
          </p:cNvSpPr>
          <p:nvPr>
            <p:ph type="body" sz="quarter" idx="10" hasCustomPrompt="1"/>
          </p:nvPr>
        </p:nvSpPr>
        <p:spPr>
          <a:xfrm>
            <a:off x="215582" y="824563"/>
            <a:ext cx="6513991" cy="472623"/>
          </a:xfrm>
          <a:prstGeom prst="rect">
            <a:avLst/>
          </a:prstGeom>
        </p:spPr>
        <p:txBody>
          <a:bodyPr vert="horz" lIns="0" tIns="0" rIns="0" bIns="0" rtlCol="0" anchor="t" anchorCtr="0">
            <a:noAutofit/>
          </a:bodyPr>
          <a:lstStyle>
            <a:lvl1pPr>
              <a:defRPr lang="en-GB" sz="1600" b="0" smtClean="0">
                <a:solidFill>
                  <a:schemeClr val="bg1">
                    <a:lumMod val="65000"/>
                  </a:schemeClr>
                </a:solidFill>
                <a:latin typeface="Tahoma"/>
                <a:ea typeface="+mj-ea"/>
                <a:cs typeface="Tahoma"/>
              </a:defRPr>
            </a:lvl1pPr>
            <a:lvl2pPr>
              <a:defRPr lang="en-GB" smtClean="0"/>
            </a:lvl2pPr>
            <a:lvl3pPr>
              <a:defRPr lang="en-GB" smtClean="0"/>
            </a:lvl3pPr>
            <a:lvl4pPr>
              <a:defRPr lang="en-GB" smtClean="0"/>
            </a:lvl4pPr>
            <a:lvl5pPr>
              <a:defRPr lang="en-US"/>
            </a:lvl5pPr>
          </a:lstStyle>
          <a:p>
            <a:pPr lvl="0" defTabSz="914400">
              <a:spcBef>
                <a:spcPct val="0"/>
              </a:spcBef>
            </a:pPr>
            <a:r>
              <a:rPr lang="en-GB" dirty="0" smtClean="0"/>
              <a:t>Presentation sub-title goes here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2733" y="499249"/>
            <a:ext cx="1666280" cy="450079"/>
          </a:xfrm>
          <a:prstGeom prst="rect">
            <a:avLst/>
          </a:prstGeom>
        </p:spPr>
      </p:pic>
    </p:spTree>
    <p:extLst>
      <p:ext uri="{BB962C8B-B14F-4D97-AF65-F5344CB8AC3E}">
        <p14:creationId xmlns:p14="http://schemas.microsoft.com/office/powerpoint/2010/main" val="28488235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3"/>
          <p:cNvSpPr>
            <a:spLocks noGrp="1"/>
          </p:cNvSpPr>
          <p:nvPr>
            <p:ph type="body" idx="1"/>
          </p:nvPr>
        </p:nvSpPr>
        <p:spPr>
          <a:xfrm>
            <a:off x="360000" y="2197568"/>
            <a:ext cx="8424000" cy="3956490"/>
          </a:xfrm>
          <a:prstGeom prst="rect">
            <a:avLst/>
          </a:prstGeom>
        </p:spPr>
        <p:txBody>
          <a:bodyPr vert="horz" lIns="0" tIns="0" rIns="0" bIns="0" rtlCol="0">
            <a:noAutofit/>
          </a:bodyPr>
          <a:lstStyle/>
          <a:p>
            <a:pPr lvl="0"/>
            <a:r>
              <a:rPr lang="en-US" dirty="0" smtClean="0"/>
              <a:t>Click to edit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 level</a:t>
            </a:r>
          </a:p>
          <a:p>
            <a:pPr lvl="8"/>
            <a:r>
              <a:rPr lang="en-US" dirty="0" smtClean="0"/>
              <a:t>Ninth level</a:t>
            </a:r>
          </a:p>
        </p:txBody>
      </p:sp>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22733" y="499249"/>
            <a:ext cx="1666280" cy="450079"/>
          </a:xfrm>
          <a:prstGeom prst="rect">
            <a:avLst/>
          </a:prstGeom>
        </p:spPr>
      </p:pic>
    </p:spTree>
    <p:extLst>
      <p:ext uri="{BB962C8B-B14F-4D97-AF65-F5344CB8AC3E}">
        <p14:creationId xmlns:p14="http://schemas.microsoft.com/office/powerpoint/2010/main" val="3577829255"/>
      </p:ext>
    </p:extLst>
  </p:cSld>
  <p:clrMap bg1="lt1" tx1="dk1" bg2="lt2" tx2="dk2" accent1="accent1" accent2="accent2" accent3="accent3" accent4="accent4" accent5="accent5" accent6="accent6" hlink="hlink" folHlink="folHlink"/>
  <p:sldLayoutIdLst>
    <p:sldLayoutId id="2147483863" r:id="rId1"/>
    <p:sldLayoutId id="2147484060" r:id="rId2"/>
    <p:sldLayoutId id="2147484062" r:id="rId3"/>
  </p:sldLayoutIdLst>
  <p:timing>
    <p:tnLst>
      <p:par>
        <p:cTn id="1" dur="indefinite" restart="never" nodeType="tmRoot"/>
      </p:par>
    </p:tnLst>
  </p:timing>
  <p:hf hdr="0" ftr="0"/>
  <p:txStyles>
    <p:titleStyle>
      <a:lvl1pPr algn="l" defTabSz="914400" rtl="0" eaLnBrk="1" latinLnBrk="0" hangingPunct="1">
        <a:spcBef>
          <a:spcPct val="0"/>
        </a:spcBef>
        <a:buNone/>
        <a:defRPr sz="1600" b="1" kern="1200" baseline="0">
          <a:solidFill>
            <a:srgbClr val="715AA3"/>
          </a:solidFill>
          <a:latin typeface="Tahoma"/>
          <a:ea typeface="+mj-ea"/>
          <a:cs typeface="Tahoma"/>
        </a:defRPr>
      </a:lvl1pPr>
    </p:titleStyle>
    <p:bodyStyle>
      <a:lvl1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sz="1100" b="0" kern="1200" baseline="0">
          <a:solidFill>
            <a:schemeClr val="tx1"/>
          </a:solidFill>
          <a:latin typeface="Tahoma"/>
          <a:ea typeface="+mn-ea"/>
          <a:cs typeface="Tahoma"/>
        </a:defRPr>
      </a:lvl1pPr>
      <a:lvl2pPr marL="0" indent="0" algn="l" defTabSz="914400" rtl="0" eaLnBrk="1" latinLnBrk="0" hangingPunct="1">
        <a:spcBef>
          <a:spcPct val="20000"/>
        </a:spcBef>
        <a:buFont typeface="Arial" panose="020B0604020202020204" pitchFamily="34" charset="0"/>
        <a:buNone/>
        <a:defRPr sz="1100" kern="1200" baseline="0">
          <a:solidFill>
            <a:schemeClr val="tx1"/>
          </a:solidFill>
          <a:latin typeface="Tahoma"/>
          <a:ea typeface="+mn-ea"/>
          <a:cs typeface="Tahoma"/>
        </a:defRPr>
      </a:lvl2pPr>
      <a:lvl3pPr marL="180975" indent="-180975" algn="l" defTabSz="914400" rtl="0" eaLnBrk="1" latinLnBrk="0" hangingPunct="1">
        <a:spcBef>
          <a:spcPct val="20000"/>
        </a:spcBef>
        <a:buFont typeface="Arial" panose="020B0604020202020204" pitchFamily="34" charset="0"/>
        <a:buChar char="•"/>
        <a:defRPr sz="1100" kern="1200" baseline="0">
          <a:solidFill>
            <a:schemeClr val="tx1"/>
          </a:solidFill>
          <a:latin typeface="Tahoma"/>
          <a:ea typeface="+mn-ea"/>
          <a:cs typeface="Tahoma"/>
        </a:defRPr>
      </a:lvl3pPr>
      <a:lvl4pPr marL="355600" indent="-174625" algn="l" defTabSz="914400" rtl="0" eaLnBrk="1" latinLnBrk="0" hangingPunct="1">
        <a:spcBef>
          <a:spcPct val="20000"/>
        </a:spcBef>
        <a:buFont typeface="Arial" panose="020B0604020202020204" pitchFamily="34" charset="0"/>
        <a:buChar char="•"/>
        <a:defRPr sz="1100" kern="1200" baseline="0">
          <a:solidFill>
            <a:schemeClr val="tx1"/>
          </a:solidFill>
          <a:latin typeface="Tahoma"/>
          <a:ea typeface="+mn-ea"/>
          <a:cs typeface="Tahoma"/>
        </a:defRPr>
      </a:lvl4pPr>
      <a:lvl5pPr marL="536575" indent="-180975" algn="l" defTabSz="914400" rtl="0" eaLnBrk="1" latinLnBrk="0" hangingPunct="1">
        <a:spcBef>
          <a:spcPct val="20000"/>
        </a:spcBef>
        <a:buFont typeface="Arial" panose="020B0604020202020204" pitchFamily="34" charset="0"/>
        <a:buChar char="•"/>
        <a:defRPr sz="1100" kern="1200" baseline="0">
          <a:solidFill>
            <a:schemeClr val="tx1"/>
          </a:solidFill>
          <a:latin typeface="Tahoma"/>
          <a:ea typeface="+mn-ea"/>
          <a:cs typeface="Tahoma"/>
        </a:defRPr>
      </a:lvl5pPr>
      <a:lvl6pPr marL="719138" indent="-182563" algn="l" defTabSz="914400" rtl="0" eaLnBrk="1" latinLnBrk="0" hangingPunct="1">
        <a:spcBef>
          <a:spcPct val="20000"/>
        </a:spcBef>
        <a:buFont typeface="Arial" panose="020B0604020202020204" pitchFamily="34" charset="0"/>
        <a:buChar char="•"/>
        <a:defRPr sz="1100" kern="1200">
          <a:solidFill>
            <a:schemeClr val="tx1"/>
          </a:solidFill>
          <a:latin typeface="Tahoma"/>
          <a:ea typeface="+mn-ea"/>
          <a:cs typeface="Tahoma"/>
        </a:defRPr>
      </a:lvl6pPr>
      <a:lvl7pPr marL="900113" indent="-180975" algn="l" defTabSz="914400" rtl="0" eaLnBrk="1" latinLnBrk="0" hangingPunct="1">
        <a:spcBef>
          <a:spcPct val="20000"/>
        </a:spcBef>
        <a:buFont typeface="Arial" panose="020B0604020202020204" pitchFamily="34" charset="0"/>
        <a:buChar char="•"/>
        <a:defRPr sz="1100" kern="1200">
          <a:solidFill>
            <a:schemeClr val="tx1"/>
          </a:solidFill>
          <a:latin typeface="Tahoma"/>
          <a:ea typeface="+mn-ea"/>
          <a:cs typeface="Tahoma"/>
        </a:defRPr>
      </a:lvl7pPr>
      <a:lvl8pPr marL="1074738" indent="-174625" algn="l" defTabSz="914400" rtl="0" eaLnBrk="1" latinLnBrk="0" hangingPunct="1">
        <a:spcBef>
          <a:spcPct val="20000"/>
        </a:spcBef>
        <a:buFont typeface="Arial" panose="020B0604020202020204" pitchFamily="34" charset="0"/>
        <a:buChar char="•"/>
        <a:defRPr sz="1100" kern="1200">
          <a:solidFill>
            <a:schemeClr val="tx1"/>
          </a:solidFill>
          <a:latin typeface="Tahoma"/>
          <a:ea typeface="+mn-ea"/>
          <a:cs typeface="Tahoma"/>
        </a:defRPr>
      </a:lvl8pPr>
      <a:lvl9pPr marL="1255713" indent="-180975" algn="l" defTabSz="914400" rtl="0" eaLnBrk="1" latinLnBrk="0" hangingPunct="1">
        <a:spcBef>
          <a:spcPct val="20000"/>
        </a:spcBef>
        <a:buFont typeface="Arial" panose="020B0604020202020204" pitchFamily="34" charset="0"/>
        <a:buChar char="•"/>
        <a:defRPr sz="1100" kern="1200">
          <a:solidFill>
            <a:schemeClr val="tx1"/>
          </a:solidFill>
          <a:latin typeface="Tahoma"/>
          <a:ea typeface="+mn-ea"/>
          <a:cs typeface="Tahom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openreach.co.uk/orpg/customerzone/products/serviceproducts/orderandfaulttracker/businessprocess/orderandfaulttrackerprocessdescription.do" TargetMode="External"/><Relationship Id="rId2" Type="http://schemas.openxmlformats.org/officeDocument/2006/relationships/hyperlink" Target="http://www.openreach.co.uk/orpg/home/products/serviceproducts/orderandfaulttracker/orderandfaulttracker.do"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mailto:cablealert@openreach.co.uk" TargetMode="External"/><Relationship Id="rId2" Type="http://schemas.openxmlformats.org/officeDocument/2006/relationships/hyperlink" Target="mailto:uk.cable.breakdown.g@bt.com" TargetMode="External"/><Relationship Id="rId1" Type="http://schemas.openxmlformats.org/officeDocument/2006/relationships/slideLayout" Target="../slideLayouts/slideLayout3.xml"/><Relationship Id="rId4" Type="http://schemas.openxmlformats.org/officeDocument/2006/relationships/hyperlink" Target="http://www.openreach.co.uk/orpg/home/helpandsupport/how-toguides/howtoguides.do"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https://www.openreach.co.uk/orpg/home/helpandsupport/how-toguides/howtoguides.do"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Best practice guide</a:t>
            </a:r>
            <a:br>
              <a:rPr lang="en-GB" dirty="0"/>
            </a:br>
            <a:r>
              <a:rPr lang="en-GB" dirty="0"/>
              <a:t>- Raise and Manage a Customer Fault</a:t>
            </a:r>
          </a:p>
        </p:txBody>
      </p:sp>
      <p:sp>
        <p:nvSpPr>
          <p:cNvPr id="3" name="Text Placeholder 2"/>
          <p:cNvSpPr>
            <a:spLocks noGrp="1"/>
          </p:cNvSpPr>
          <p:nvPr>
            <p:ph type="body" sz="quarter" idx="11"/>
          </p:nvPr>
        </p:nvSpPr>
        <p:spPr>
          <a:xfrm>
            <a:off x="426224" y="3481686"/>
            <a:ext cx="8455466" cy="1969770"/>
          </a:xfrm>
        </p:spPr>
        <p:txBody>
          <a:bodyPr/>
          <a:lstStyle/>
          <a:p>
            <a:endParaRPr lang="en-GB" altLang="en-US" dirty="0" smtClean="0">
              <a:latin typeface="Arial" panose="020B0604020202020204" pitchFamily="34" charset="0"/>
              <a:cs typeface="Arial" panose="020B0604020202020204" pitchFamily="34" charset="0"/>
            </a:endParaRPr>
          </a:p>
          <a:p>
            <a:r>
              <a:rPr lang="en-GB" altLang="en-US" dirty="0" smtClean="0">
                <a:latin typeface="Arial" panose="020B0604020202020204" pitchFamily="34" charset="0"/>
                <a:cs typeface="Arial" panose="020B0604020202020204" pitchFamily="34" charset="0"/>
              </a:rPr>
              <a:t>28 </a:t>
            </a:r>
            <a:r>
              <a:rPr lang="en-GB" altLang="en-US" dirty="0">
                <a:latin typeface="Arial" panose="020B0604020202020204" pitchFamily="34" charset="0"/>
                <a:cs typeface="Arial" panose="020B0604020202020204" pitchFamily="34" charset="0"/>
              </a:rPr>
              <a:t>September 2016</a:t>
            </a:r>
          </a:p>
          <a:p>
            <a:r>
              <a:rPr lang="en-GB" altLang="en-US" dirty="0">
                <a:latin typeface="Arial" panose="020B0604020202020204" pitchFamily="34" charset="0"/>
                <a:cs typeface="Arial" panose="020B0604020202020204" pitchFamily="34" charset="0"/>
              </a:rPr>
              <a:t>Version </a:t>
            </a:r>
            <a:r>
              <a:rPr lang="en-GB" altLang="en-US" dirty="0" smtClean="0">
                <a:latin typeface="Arial" panose="020B0604020202020204" pitchFamily="34" charset="0"/>
                <a:cs typeface="Arial" panose="020B0604020202020204" pitchFamily="34" charset="0"/>
              </a:rPr>
              <a:t>1.1</a:t>
            </a:r>
            <a:endParaRPr lang="en-GB" altLang="en-US"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98596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ltLang="en-US" dirty="0">
                <a:latin typeface="Arial" panose="020B0604020202020204" pitchFamily="34" charset="0"/>
                <a:ea typeface="ＭＳ Ｐゴシック" panose="020B0600070205080204" pitchFamily="34" charset="-128"/>
                <a:cs typeface="Arial" panose="020B0604020202020204" pitchFamily="34" charset="0"/>
              </a:rPr>
              <a:t>Point of </a:t>
            </a:r>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Distress</a:t>
            </a:r>
            <a:endParaRPr lang="en-GB" dirty="0"/>
          </a:p>
        </p:txBody>
      </p:sp>
      <p:sp>
        <p:nvSpPr>
          <p:cNvPr id="6" name="Text Placeholder 3"/>
          <p:cNvSpPr>
            <a:spLocks noGrp="1"/>
          </p:cNvSpPr>
          <p:nvPr>
            <p:ph type="body" sz="quarter" idx="10"/>
          </p:nvPr>
        </p:nvSpPr>
        <p:spPr/>
        <p:txBody>
          <a:bodyPr/>
          <a:lstStyle/>
          <a:p>
            <a:r>
              <a:rPr lang="en-GB" dirty="0" smtClean="0"/>
              <a:t>CP Contact Related Information</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1096821620"/>
              </p:ext>
            </p:extLst>
          </p:nvPr>
        </p:nvGraphicFramePr>
        <p:xfrm>
          <a:off x="238125" y="1399033"/>
          <a:ext cx="8658225" cy="5394959"/>
        </p:xfrm>
        <a:graphic>
          <a:graphicData uri="http://schemas.openxmlformats.org/drawingml/2006/table">
            <a:tbl>
              <a:tblPr firstRow="1" bandRow="1">
                <a:tableStyleId>{21E4AEA4-8DFA-4A89-87EB-49C32662AFE0}</a:tableStyleId>
              </a:tblPr>
              <a:tblGrid>
                <a:gridCol w="1438275"/>
                <a:gridCol w="7219950"/>
              </a:tblGrid>
              <a:tr h="458997">
                <a:tc>
                  <a:txBody>
                    <a:bodyPr/>
                    <a:lstStyle/>
                    <a:p>
                      <a:r>
                        <a:rPr lang="en-GB" sz="1600" dirty="0" smtClean="0">
                          <a:latin typeface="Arial" pitchFamily="34" charset="0"/>
                          <a:cs typeface="Arial" pitchFamily="34" charset="0"/>
                        </a:rPr>
                        <a:t>Subject</a:t>
                      </a:r>
                      <a:endParaRPr lang="en-GB" sz="1600" dirty="0">
                        <a:latin typeface="Arial" pitchFamily="34" charset="0"/>
                        <a:cs typeface="Arial" pitchFamily="34" charset="0"/>
                      </a:endParaRPr>
                    </a:p>
                  </a:txBody>
                  <a:tcPr marT="45691" marB="45691"/>
                </a:tc>
                <a:tc>
                  <a:txBody>
                    <a:bodyPr/>
                    <a:lstStyle/>
                    <a:p>
                      <a:r>
                        <a:rPr lang="en-GB" sz="1600" dirty="0" smtClean="0">
                          <a:latin typeface="Arial" pitchFamily="34" charset="0"/>
                          <a:cs typeface="Arial" pitchFamily="34" charset="0"/>
                        </a:rPr>
                        <a:t>Best Practice</a:t>
                      </a:r>
                      <a:endParaRPr lang="en-GB" sz="1600" dirty="0">
                        <a:latin typeface="Arial" pitchFamily="34" charset="0"/>
                        <a:cs typeface="Arial" pitchFamily="34" charset="0"/>
                      </a:endParaRPr>
                    </a:p>
                  </a:txBody>
                  <a:tcPr marT="45691" marB="45691"/>
                </a:tc>
              </a:tr>
              <a:tr h="493596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latin typeface="Arial" pitchFamily="34" charset="0"/>
                          <a:ea typeface="+mn-ea"/>
                          <a:cs typeface="Arial" pitchFamily="34" charset="0"/>
                        </a:rPr>
                        <a:t>Providing Co-Op details to aid fault resolution</a:t>
                      </a:r>
                    </a:p>
                  </a:txBody>
                  <a:tcPr marT="45702" marB="45702"/>
                </a:tc>
                <a:tc>
                  <a:txBody>
                    <a:bodyPr/>
                    <a:lstStyle/>
                    <a:p>
                      <a:pPr marL="0" marR="0" indent="0" algn="l" defTabSz="457200" rtl="0" eaLnBrk="1" fontAlgn="auto" latinLnBrk="0" hangingPunct="1">
                        <a:lnSpc>
                          <a:spcPct val="90000"/>
                        </a:lnSpc>
                        <a:spcBef>
                          <a:spcPct val="20000"/>
                        </a:spcBef>
                        <a:spcAft>
                          <a:spcPts val="0"/>
                        </a:spcAft>
                        <a:buClrTx/>
                        <a:buSzPct val="80000"/>
                        <a:buFontTx/>
                        <a:buNone/>
                        <a:tabLst/>
                        <a:defRPr/>
                      </a:pPr>
                      <a:r>
                        <a:rPr lang="en-GB" sz="1200" b="0" i="0" u="none" strike="noStrike" dirty="0" smtClean="0">
                          <a:solidFill>
                            <a:schemeClr val="tx1"/>
                          </a:solidFill>
                          <a:effectLst/>
                          <a:latin typeface="Arial" panose="020B0604020202020204" pitchFamily="34" charset="0"/>
                          <a:cs typeface="Arial" panose="020B0604020202020204" pitchFamily="34" charset="0"/>
                        </a:rPr>
                        <a:t>In some circumstances</a:t>
                      </a:r>
                      <a:r>
                        <a:rPr lang="en-GB" sz="1200" b="0" i="0" u="none" strike="noStrike" baseline="0" dirty="0" smtClean="0">
                          <a:solidFill>
                            <a:schemeClr val="tx1"/>
                          </a:solidFill>
                          <a:effectLst/>
                          <a:latin typeface="Arial" panose="020B0604020202020204" pitchFamily="34" charset="0"/>
                          <a:cs typeface="Arial" panose="020B0604020202020204" pitchFamily="34" charset="0"/>
                        </a:rPr>
                        <a:t> an engineer may need to co-op with the CPs technical department to isolate issues or restore service, this is only included within a sub-set of our repair portfolio offerings.</a:t>
                      </a:r>
                    </a:p>
                    <a:p>
                      <a:pPr marL="0" marR="0" indent="0" algn="l" defTabSz="457200" rtl="0" eaLnBrk="1" fontAlgn="auto" latinLnBrk="0" hangingPunct="1">
                        <a:lnSpc>
                          <a:spcPct val="90000"/>
                        </a:lnSpc>
                        <a:spcBef>
                          <a:spcPct val="20000"/>
                        </a:spcBef>
                        <a:spcAft>
                          <a:spcPts val="0"/>
                        </a:spcAft>
                        <a:buClrTx/>
                        <a:buSzPct val="80000"/>
                        <a:buFontTx/>
                        <a:buNone/>
                        <a:tabLst/>
                        <a:defRPr/>
                      </a:pPr>
                      <a:endParaRPr lang="en-GB" sz="1200" b="0" i="0" u="none" strike="noStrike" baseline="0" dirty="0" smtClean="0">
                        <a:solidFill>
                          <a:schemeClr val="tx1"/>
                        </a:solidFill>
                        <a:effectLst/>
                        <a:latin typeface="Arial" panose="020B0604020202020204" pitchFamily="34" charset="0"/>
                        <a:cs typeface="Arial" panose="020B0604020202020204" pitchFamily="34" charset="0"/>
                      </a:endParaRPr>
                    </a:p>
                    <a:p>
                      <a:pPr marL="0" marR="0" indent="0" algn="l" defTabSz="457200" rtl="0" eaLnBrk="1" fontAlgn="auto" latinLnBrk="0" hangingPunct="1">
                        <a:lnSpc>
                          <a:spcPct val="90000"/>
                        </a:lnSpc>
                        <a:spcBef>
                          <a:spcPct val="20000"/>
                        </a:spcBef>
                        <a:spcAft>
                          <a:spcPts val="0"/>
                        </a:spcAft>
                        <a:buClrTx/>
                        <a:buSzPct val="80000"/>
                        <a:buFontTx/>
                        <a:buNone/>
                        <a:tabLst/>
                        <a:defRPr/>
                      </a:pPr>
                      <a:r>
                        <a:rPr lang="en-GB" sz="1200" b="0" i="0" u="none" strike="noStrike" baseline="0" dirty="0" smtClean="0">
                          <a:solidFill>
                            <a:schemeClr val="tx1"/>
                          </a:solidFill>
                          <a:effectLst/>
                          <a:latin typeface="Arial" panose="020B0604020202020204" pitchFamily="34" charset="0"/>
                          <a:cs typeface="Arial" panose="020B0604020202020204" pitchFamily="34" charset="0"/>
                        </a:rPr>
                        <a:t>If this is a service that you require, you can notify us that you are able to support inbound co-op calls by providing a ‘Y’ within the ‘</a:t>
                      </a:r>
                      <a:r>
                        <a:rPr lang="en-GB" sz="1200" b="0" i="0" u="none" strike="noStrike" dirty="0" smtClean="0">
                          <a:solidFill>
                            <a:schemeClr val="tx1"/>
                          </a:solidFill>
                          <a:effectLst/>
                          <a:latin typeface="Arial" panose="020B0604020202020204" pitchFamily="34" charset="0"/>
                          <a:cs typeface="Arial" panose="020B0604020202020204" pitchFamily="34" charset="0"/>
                        </a:rPr>
                        <a:t>Co-</a:t>
                      </a:r>
                      <a:r>
                        <a:rPr lang="en-GB" sz="1200" b="0" i="0" u="none" strike="noStrike" dirty="0" err="1" smtClean="0">
                          <a:solidFill>
                            <a:schemeClr val="tx1"/>
                          </a:solidFill>
                          <a:effectLst/>
                          <a:latin typeface="Arial" panose="020B0604020202020204" pitchFamily="34" charset="0"/>
                          <a:cs typeface="Arial" panose="020B0604020202020204" pitchFamily="34" charset="0"/>
                        </a:rPr>
                        <a:t>OpCallRequested</a:t>
                      </a:r>
                      <a:r>
                        <a:rPr lang="en-GB" sz="1200" b="0" i="0" u="none" strike="noStrike" dirty="0" smtClean="0">
                          <a:solidFill>
                            <a:schemeClr val="tx1"/>
                          </a:solidFill>
                          <a:effectLst/>
                          <a:latin typeface="Arial" panose="020B0604020202020204" pitchFamily="34" charset="0"/>
                          <a:cs typeface="Arial" panose="020B0604020202020204" pitchFamily="34" charset="0"/>
                        </a:rPr>
                        <a:t>’  [1 character] field</a:t>
                      </a:r>
                      <a:r>
                        <a:rPr lang="en-GB" sz="1200" kern="1200" baseline="0" dirty="0" smtClean="0">
                          <a:solidFill>
                            <a:schemeClr val="tx1"/>
                          </a:solidFill>
                          <a:latin typeface="Arial" pitchFamily="34" charset="0"/>
                          <a:ea typeface="+mn-ea"/>
                          <a:cs typeface="Arial" pitchFamily="34" charset="0"/>
                        </a:rPr>
                        <a:t>.</a:t>
                      </a:r>
                    </a:p>
                    <a:p>
                      <a:pPr marL="0" marR="0" indent="0" algn="l" defTabSz="457200" rtl="0" eaLnBrk="1" fontAlgn="auto" latinLnBrk="0" hangingPunct="1">
                        <a:lnSpc>
                          <a:spcPct val="90000"/>
                        </a:lnSpc>
                        <a:spcBef>
                          <a:spcPct val="20000"/>
                        </a:spcBef>
                        <a:spcAft>
                          <a:spcPts val="0"/>
                        </a:spcAft>
                        <a:buClrTx/>
                        <a:buSzPct val="80000"/>
                        <a:buFontTx/>
                        <a:buNone/>
                        <a:tabLst/>
                        <a:defRPr/>
                      </a:pPr>
                      <a:endParaRPr lang="en-GB" sz="1200" b="0" i="0" u="none" strike="noStrike" dirty="0" smtClean="0">
                        <a:solidFill>
                          <a:schemeClr val="tx1"/>
                        </a:solidFill>
                        <a:effectLst/>
                        <a:latin typeface="Arial" panose="020B0604020202020204" pitchFamily="34" charset="0"/>
                        <a:cs typeface="Arial" panose="020B0604020202020204" pitchFamily="34" charset="0"/>
                      </a:endParaRPr>
                    </a:p>
                    <a:p>
                      <a:pPr marL="0" marR="0" indent="0" algn="l" defTabSz="457200" rtl="0" eaLnBrk="1" fontAlgn="t" latinLnBrk="0" hangingPunct="1">
                        <a:lnSpc>
                          <a:spcPct val="100000"/>
                        </a:lnSpc>
                        <a:spcBef>
                          <a:spcPts val="0"/>
                        </a:spcBef>
                        <a:spcAft>
                          <a:spcPts val="0"/>
                        </a:spcAft>
                        <a:buClrTx/>
                        <a:buSzTx/>
                        <a:buFontTx/>
                        <a:buNone/>
                        <a:tabLst/>
                        <a:defRPr/>
                      </a:pPr>
                      <a:r>
                        <a:rPr lang="en-GB" sz="1200" b="0" i="0" u="none" strike="noStrike" dirty="0" smtClean="0">
                          <a:solidFill>
                            <a:schemeClr val="tx1"/>
                          </a:solidFill>
                          <a:effectLst/>
                          <a:latin typeface="Arial" panose="020B0604020202020204" pitchFamily="34" charset="0"/>
                          <a:cs typeface="Arial" panose="020B0604020202020204" pitchFamily="34" charset="0"/>
                        </a:rPr>
                        <a:t>If you</a:t>
                      </a:r>
                      <a:r>
                        <a:rPr lang="en-GB" sz="1200" b="0" i="0" u="none" strike="noStrike" baseline="0" dirty="0" smtClean="0">
                          <a:solidFill>
                            <a:schemeClr val="tx1"/>
                          </a:solidFill>
                          <a:effectLst/>
                          <a:latin typeface="Arial" panose="020B0604020202020204" pitchFamily="34" charset="0"/>
                          <a:cs typeface="Arial" panose="020B0604020202020204" pitchFamily="34" charset="0"/>
                        </a:rPr>
                        <a:t> have provided your Co-Op call preference, you can now provide the </a:t>
                      </a:r>
                      <a:r>
                        <a:rPr lang="en-GB" sz="1200" b="0" i="0" u="none" strike="noStrike" dirty="0" smtClean="0">
                          <a:solidFill>
                            <a:schemeClr val="tx1"/>
                          </a:solidFill>
                          <a:effectLst/>
                          <a:latin typeface="Arial" panose="020B0604020202020204" pitchFamily="34" charset="0"/>
                          <a:cs typeface="Arial" panose="020B0604020202020204" pitchFamily="34" charset="0"/>
                        </a:rPr>
                        <a:t>number of technical department</a:t>
                      </a:r>
                      <a:r>
                        <a:rPr lang="en-GB" sz="1200" b="0" i="0" u="none" strike="noStrike" baseline="0" dirty="0" smtClean="0">
                          <a:solidFill>
                            <a:schemeClr val="tx1"/>
                          </a:solidFill>
                          <a:effectLst/>
                          <a:latin typeface="Arial" panose="020B0604020202020204" pitchFamily="34" charset="0"/>
                          <a:cs typeface="Arial" panose="020B0604020202020204" pitchFamily="34" charset="0"/>
                        </a:rPr>
                        <a:t> or CP engineer, within the ‘</a:t>
                      </a:r>
                      <a:r>
                        <a:rPr lang="en-GB" sz="1200" b="0" i="0" u="none" strike="noStrike" dirty="0" err="1" smtClean="0">
                          <a:solidFill>
                            <a:schemeClr val="tx1"/>
                          </a:solidFill>
                          <a:effectLst/>
                          <a:latin typeface="Arial" panose="020B0604020202020204" pitchFamily="34" charset="0"/>
                          <a:cs typeface="Arial" panose="020B0604020202020204" pitchFamily="34" charset="0"/>
                        </a:rPr>
                        <a:t>DetailedContact</a:t>
                      </a:r>
                      <a:r>
                        <a:rPr lang="en-GB" sz="1200" b="0" i="0" u="none" strike="noStrike" dirty="0" smtClean="0">
                          <a:solidFill>
                            <a:schemeClr val="tx1"/>
                          </a:solidFill>
                          <a:effectLst/>
                          <a:latin typeface="Arial" panose="020B0604020202020204" pitchFamily="34" charset="0"/>
                          <a:cs typeface="Arial" panose="020B0604020202020204" pitchFamily="34" charset="0"/>
                        </a:rPr>
                        <a:t>/Telephone’ </a:t>
                      </a:r>
                      <a:r>
                        <a:rPr lang="en-GB" sz="1200" b="0" i="0" u="none" strike="noStrike" baseline="0" dirty="0" smtClean="0">
                          <a:solidFill>
                            <a:schemeClr val="tx1"/>
                          </a:solidFill>
                          <a:effectLst/>
                          <a:latin typeface="Arial" panose="020B0604020202020204" pitchFamily="34" charset="0"/>
                          <a:cs typeface="Arial" panose="020B0604020202020204" pitchFamily="34" charset="0"/>
                        </a:rPr>
                        <a:t>[11 characters] </a:t>
                      </a:r>
                      <a:r>
                        <a:rPr lang="en-GB" sz="1200" b="0" i="0" u="none" strike="noStrike" dirty="0" smtClean="0">
                          <a:solidFill>
                            <a:schemeClr val="tx1"/>
                          </a:solidFill>
                          <a:effectLst/>
                          <a:latin typeface="Arial" panose="020B0604020202020204" pitchFamily="34" charset="0"/>
                          <a:cs typeface="Arial" panose="020B0604020202020204" pitchFamily="34" charset="0"/>
                        </a:rPr>
                        <a:t>field.</a:t>
                      </a:r>
                      <a:endParaRPr lang="en-GB" sz="1200" b="0" i="0" u="none" strike="noStrike" baseline="0" dirty="0" smtClean="0">
                        <a:solidFill>
                          <a:schemeClr val="tx1"/>
                        </a:solidFill>
                        <a:effectLst/>
                        <a:latin typeface="Arial" panose="020B0604020202020204" pitchFamily="34" charset="0"/>
                        <a:cs typeface="Arial" panose="020B0604020202020204" pitchFamily="34" charset="0"/>
                      </a:endParaRPr>
                    </a:p>
                    <a:p>
                      <a:pPr marL="0" marR="0" indent="0" algn="l" defTabSz="457200" rtl="0" eaLnBrk="1" fontAlgn="t" latinLnBrk="0" hangingPunct="1">
                        <a:lnSpc>
                          <a:spcPct val="100000"/>
                        </a:lnSpc>
                        <a:spcBef>
                          <a:spcPts val="0"/>
                        </a:spcBef>
                        <a:spcAft>
                          <a:spcPts val="0"/>
                        </a:spcAft>
                        <a:buClrTx/>
                        <a:buSzTx/>
                        <a:buFontTx/>
                        <a:buNone/>
                        <a:tabLst/>
                        <a:defRPr/>
                      </a:pPr>
                      <a:endParaRPr lang="en-GB" sz="1200" b="0" i="0" u="none" strike="noStrike" baseline="0" dirty="0" smtClean="0">
                        <a:solidFill>
                          <a:schemeClr val="tx1"/>
                        </a:solidFill>
                        <a:effectLst/>
                        <a:latin typeface="Arial" panose="020B0604020202020204" pitchFamily="34" charset="0"/>
                        <a:cs typeface="Arial" panose="020B0604020202020204" pitchFamily="34" charset="0"/>
                      </a:endParaRPr>
                    </a:p>
                    <a:p>
                      <a:pPr marL="0" marR="0" indent="0" algn="l" defTabSz="457200" rtl="0" eaLnBrk="1" fontAlgn="t" latinLnBrk="0" hangingPunct="1">
                        <a:lnSpc>
                          <a:spcPct val="100000"/>
                        </a:lnSpc>
                        <a:spcBef>
                          <a:spcPts val="0"/>
                        </a:spcBef>
                        <a:spcAft>
                          <a:spcPts val="0"/>
                        </a:spcAft>
                        <a:buClrTx/>
                        <a:buSzTx/>
                        <a:buFontTx/>
                        <a:buNone/>
                        <a:tabLst/>
                        <a:defRPr/>
                      </a:pPr>
                      <a:r>
                        <a:rPr lang="en-GB" sz="1200" b="0" i="0" u="none" strike="noStrike" baseline="0" dirty="0" smtClean="0">
                          <a:solidFill>
                            <a:schemeClr val="tx1"/>
                          </a:solidFill>
                          <a:effectLst/>
                          <a:latin typeface="Arial" panose="020B0604020202020204" pitchFamily="34" charset="0"/>
                          <a:cs typeface="Arial" panose="020B0604020202020204" pitchFamily="34" charset="0"/>
                        </a:rPr>
                        <a:t>You can also provide additional information within the Co-Op notes field, this includes any extension numbers to route the call to the appropriate team/individual or additional details regarding arrangements for onsite co-op, please provide these within the ‘</a:t>
                      </a:r>
                      <a:r>
                        <a:rPr lang="en-GB" sz="1200" b="0" i="0" u="none" strike="noStrike" dirty="0" smtClean="0">
                          <a:solidFill>
                            <a:schemeClr val="tx1"/>
                          </a:solidFill>
                          <a:effectLst/>
                          <a:latin typeface="Arial" panose="020B0604020202020204" pitchFamily="34" charset="0"/>
                          <a:cs typeface="Arial" panose="020B0604020202020204" pitchFamily="34" charset="0"/>
                        </a:rPr>
                        <a:t>Question/</a:t>
                      </a:r>
                      <a:r>
                        <a:rPr lang="en-GB" sz="1200" b="0" i="0" u="none" strike="noStrike" dirty="0" err="1" smtClean="0">
                          <a:solidFill>
                            <a:schemeClr val="tx1"/>
                          </a:solidFill>
                          <a:effectLst/>
                          <a:latin typeface="Arial" panose="020B0604020202020204" pitchFamily="34" charset="0"/>
                          <a:cs typeface="Arial" panose="020B0604020202020204" pitchFamily="34" charset="0"/>
                        </a:rPr>
                        <a:t>QuestionValue</a:t>
                      </a:r>
                      <a:r>
                        <a:rPr lang="en-GB" sz="1200" b="0" i="0" u="none" strike="noStrike" dirty="0" smtClean="0">
                          <a:solidFill>
                            <a:schemeClr val="tx1"/>
                          </a:solidFill>
                          <a:effectLst/>
                          <a:latin typeface="Arial" panose="020B0604020202020204" pitchFamily="34" charset="0"/>
                          <a:cs typeface="Arial" panose="020B0604020202020204" pitchFamily="34" charset="0"/>
                        </a:rPr>
                        <a:t>’</a:t>
                      </a:r>
                      <a:r>
                        <a:rPr lang="en-GB" sz="1200" b="0" i="0" u="none" strike="noStrike" baseline="0" dirty="0" smtClean="0">
                          <a:solidFill>
                            <a:schemeClr val="tx1"/>
                          </a:solidFill>
                          <a:effectLst/>
                          <a:latin typeface="Arial" panose="020B0604020202020204" pitchFamily="34" charset="0"/>
                          <a:cs typeface="Arial" panose="020B0604020202020204" pitchFamily="34" charset="0"/>
                        </a:rPr>
                        <a:t> </a:t>
                      </a:r>
                      <a:r>
                        <a:rPr lang="en-GB" sz="1200" b="0" i="0" u="none" strike="noStrike" dirty="0" smtClean="0">
                          <a:solidFill>
                            <a:schemeClr val="tx1"/>
                          </a:solidFill>
                          <a:effectLst/>
                          <a:latin typeface="Arial" panose="020B0604020202020204" pitchFamily="34" charset="0"/>
                          <a:cs typeface="Arial" panose="020B0604020202020204" pitchFamily="34" charset="0"/>
                        </a:rPr>
                        <a:t>[5000 characters] field.</a:t>
                      </a:r>
                    </a:p>
                    <a:p>
                      <a:pPr marL="0" marR="0" indent="0" algn="l" defTabSz="457200" rtl="0" eaLnBrk="1" fontAlgn="auto" latinLnBrk="0" hangingPunct="1">
                        <a:lnSpc>
                          <a:spcPct val="90000"/>
                        </a:lnSpc>
                        <a:spcBef>
                          <a:spcPct val="20000"/>
                        </a:spcBef>
                        <a:spcAft>
                          <a:spcPts val="0"/>
                        </a:spcAft>
                        <a:buClrTx/>
                        <a:buSzPct val="80000"/>
                        <a:buFontTx/>
                        <a:buNone/>
                        <a:tabLst/>
                        <a:defRPr/>
                      </a:pPr>
                      <a:endParaRPr lang="en-GB" sz="1200" b="0" i="0" u="none" strike="noStrike" dirty="0" smtClean="0">
                        <a:solidFill>
                          <a:schemeClr val="tx1"/>
                        </a:solidFill>
                        <a:effectLst/>
                        <a:latin typeface="Arial" panose="020B0604020202020204" pitchFamily="34" charset="0"/>
                        <a:cs typeface="Arial" panose="020B0604020202020204" pitchFamily="34" charset="0"/>
                      </a:endParaRPr>
                    </a:p>
                    <a:p>
                      <a:pPr algn="l" fontAlgn="t"/>
                      <a:r>
                        <a:rPr lang="en-GB" sz="1200" b="0" i="0" u="none" strike="noStrike" dirty="0" smtClean="0">
                          <a:solidFill>
                            <a:schemeClr val="tx1"/>
                          </a:solidFill>
                          <a:effectLst/>
                          <a:latin typeface="Arial" panose="020B0604020202020204" pitchFamily="34" charset="0"/>
                          <a:cs typeface="Arial" panose="020B0604020202020204" pitchFamily="34" charset="0"/>
                        </a:rPr>
                        <a:t>Some of our repair portfolio variants also support the ability to request</a:t>
                      </a:r>
                      <a:r>
                        <a:rPr lang="en-GB" sz="1200" b="0" i="0" u="none" strike="noStrike" baseline="0" dirty="0" smtClean="0">
                          <a:solidFill>
                            <a:schemeClr val="tx1"/>
                          </a:solidFill>
                          <a:effectLst/>
                          <a:latin typeface="Arial" panose="020B0604020202020204" pitchFamily="34" charset="0"/>
                          <a:cs typeface="Arial" panose="020B0604020202020204" pitchFamily="34" charset="0"/>
                        </a:rPr>
                        <a:t> a joint co-op meeting at either the exchange or the customer location, you signpost this within the </a:t>
                      </a:r>
                      <a:r>
                        <a:rPr lang="en-GB" sz="1200" b="0" i="0" u="none" strike="noStrike" kern="1200" baseline="0" dirty="0" smtClean="0">
                          <a:solidFill>
                            <a:schemeClr val="tx1"/>
                          </a:solidFill>
                          <a:effectLst/>
                          <a:latin typeface="Arial" pitchFamily="34" charset="0"/>
                          <a:ea typeface="+mn-ea"/>
                          <a:cs typeface="Arial" pitchFamily="34" charset="0"/>
                        </a:rPr>
                        <a:t>‘</a:t>
                      </a:r>
                      <a:r>
                        <a:rPr lang="en-GB" sz="1200" b="0" i="0" u="none" strike="noStrike" dirty="0" smtClean="0">
                          <a:solidFill>
                            <a:schemeClr val="tx1"/>
                          </a:solidFill>
                          <a:effectLst/>
                          <a:latin typeface="Arial" panose="020B0604020202020204" pitchFamily="34" charset="0"/>
                          <a:cs typeface="Arial" panose="020B0604020202020204" pitchFamily="34" charset="0"/>
                        </a:rPr>
                        <a:t>Co-</a:t>
                      </a:r>
                      <a:r>
                        <a:rPr lang="en-GB" sz="1200" b="0" i="0" u="none" strike="noStrike" dirty="0" err="1" smtClean="0">
                          <a:solidFill>
                            <a:schemeClr val="tx1"/>
                          </a:solidFill>
                          <a:effectLst/>
                          <a:latin typeface="Arial" panose="020B0604020202020204" pitchFamily="34" charset="0"/>
                          <a:cs typeface="Arial" panose="020B0604020202020204" pitchFamily="34" charset="0"/>
                        </a:rPr>
                        <a:t>OpLocation</a:t>
                      </a:r>
                      <a:r>
                        <a:rPr lang="en-GB" sz="1200" b="0" i="0" u="none" strike="noStrike" dirty="0" smtClean="0">
                          <a:solidFill>
                            <a:schemeClr val="tx1"/>
                          </a:solidFill>
                          <a:effectLst/>
                          <a:latin typeface="Arial" panose="020B0604020202020204" pitchFamily="34" charset="0"/>
                          <a:cs typeface="Arial" panose="020B0604020202020204" pitchFamily="34" charset="0"/>
                        </a:rPr>
                        <a:t>’ [100 characters] field</a:t>
                      </a:r>
                      <a:r>
                        <a:rPr lang="en-GB" sz="1200" b="0" i="0" u="none" strike="noStrike" baseline="0" dirty="0" smtClean="0">
                          <a:solidFill>
                            <a:schemeClr val="tx1"/>
                          </a:solidFill>
                          <a:effectLst/>
                          <a:latin typeface="Arial" panose="020B0604020202020204" pitchFamily="34" charset="0"/>
                          <a:cs typeface="Arial" panose="020B0604020202020204" pitchFamily="34" charset="0"/>
                        </a:rPr>
                        <a:t> with either ‘CA’, ‘FU’ values. You will also need to provide a date and time for this meeting and this should be provided within the ‘</a:t>
                      </a:r>
                      <a:r>
                        <a:rPr lang="en-GB" sz="1200" b="0" i="0" u="none" strike="noStrike" dirty="0" smtClean="0">
                          <a:solidFill>
                            <a:schemeClr val="tx1"/>
                          </a:solidFill>
                          <a:effectLst/>
                          <a:latin typeface="Arial" panose="020B0604020202020204" pitchFamily="34" charset="0"/>
                          <a:cs typeface="Arial" panose="020B0604020202020204" pitchFamily="34" charset="0"/>
                        </a:rPr>
                        <a:t>Co-</a:t>
                      </a:r>
                      <a:r>
                        <a:rPr lang="en-GB" sz="1200" b="0" i="0" u="none" strike="noStrike" dirty="0" err="1" smtClean="0">
                          <a:solidFill>
                            <a:schemeClr val="tx1"/>
                          </a:solidFill>
                          <a:effectLst/>
                          <a:latin typeface="Arial" panose="020B0604020202020204" pitchFamily="34" charset="0"/>
                          <a:cs typeface="Arial" panose="020B0604020202020204" pitchFamily="34" charset="0"/>
                        </a:rPr>
                        <a:t>OpDateTime</a:t>
                      </a:r>
                      <a:r>
                        <a:rPr lang="en-GB" sz="1200" b="0" i="0" u="none" strike="noStrike" dirty="0" smtClean="0">
                          <a:solidFill>
                            <a:schemeClr val="tx1"/>
                          </a:solidFill>
                          <a:effectLst/>
                          <a:latin typeface="Arial" panose="020B0604020202020204" pitchFamily="34" charset="0"/>
                          <a:cs typeface="Arial" panose="020B0604020202020204" pitchFamily="34" charset="0"/>
                        </a:rPr>
                        <a:t>’ [19 characters] field, the format for providing this is [DD/MM/YYYY HH:MM:SS]</a:t>
                      </a:r>
                    </a:p>
                    <a:p>
                      <a:pPr marL="0" marR="0" indent="0" algn="l" defTabSz="457200" rtl="0" eaLnBrk="1" fontAlgn="t" latinLnBrk="0" hangingPunct="1">
                        <a:lnSpc>
                          <a:spcPct val="100000"/>
                        </a:lnSpc>
                        <a:spcBef>
                          <a:spcPts val="0"/>
                        </a:spcBef>
                        <a:spcAft>
                          <a:spcPts val="0"/>
                        </a:spcAft>
                        <a:buClrTx/>
                        <a:buSzTx/>
                        <a:buFontTx/>
                        <a:buNone/>
                        <a:tabLst/>
                        <a:defRPr/>
                      </a:pPr>
                      <a:endParaRPr lang="en-GB" sz="1200" b="0" i="0" u="none" strike="noStrike" dirty="0" smtClean="0">
                        <a:solidFill>
                          <a:schemeClr val="tx1"/>
                        </a:solidFill>
                        <a:effectLst/>
                        <a:latin typeface="Arial" panose="020B0604020202020204" pitchFamily="34" charset="0"/>
                        <a:cs typeface="Arial" panose="020B0604020202020204" pitchFamily="34" charset="0"/>
                      </a:endParaRPr>
                    </a:p>
                    <a:p>
                      <a:pPr marL="0" marR="0" indent="0" algn="l" defTabSz="457200" rtl="0" eaLnBrk="1" fontAlgn="t" latinLnBrk="0" hangingPunct="1">
                        <a:lnSpc>
                          <a:spcPct val="100000"/>
                        </a:lnSpc>
                        <a:spcBef>
                          <a:spcPts val="0"/>
                        </a:spcBef>
                        <a:spcAft>
                          <a:spcPts val="0"/>
                        </a:spcAft>
                        <a:buClrTx/>
                        <a:buSzTx/>
                        <a:buFontTx/>
                        <a:buNone/>
                        <a:tabLst/>
                        <a:defRPr/>
                      </a:pPr>
                      <a:r>
                        <a:rPr lang="en-GB" sz="1200" b="0" i="0" u="none" strike="noStrike" dirty="0" smtClean="0">
                          <a:solidFill>
                            <a:schemeClr val="tx1"/>
                          </a:solidFill>
                          <a:effectLst/>
                          <a:latin typeface="Arial" panose="020B0604020202020204" pitchFamily="34" charset="0"/>
                          <a:cs typeface="Arial" panose="020B0604020202020204" pitchFamily="34" charset="0"/>
                        </a:rPr>
                        <a:t>When</a:t>
                      </a:r>
                      <a:r>
                        <a:rPr lang="en-GB" sz="1200" b="0" i="0" u="none" strike="noStrike" baseline="0" dirty="0" smtClean="0">
                          <a:solidFill>
                            <a:schemeClr val="tx1"/>
                          </a:solidFill>
                          <a:effectLst/>
                          <a:latin typeface="Arial" panose="020B0604020202020204" pitchFamily="34" charset="0"/>
                          <a:cs typeface="Arial" panose="020B0604020202020204" pitchFamily="34" charset="0"/>
                        </a:rPr>
                        <a:t> selecting any of the above options, we will need to know who we are going to contact, you should provide either the </a:t>
                      </a:r>
                      <a:r>
                        <a:rPr lang="en-GB" sz="1200" b="0" i="0" u="none" strike="noStrike" dirty="0" smtClean="0">
                          <a:solidFill>
                            <a:schemeClr val="tx1"/>
                          </a:solidFill>
                          <a:effectLst/>
                          <a:latin typeface="Arial" panose="020B0604020202020204" pitchFamily="34" charset="0"/>
                          <a:cs typeface="Arial" panose="020B0604020202020204" pitchFamily="34" charset="0"/>
                        </a:rPr>
                        <a:t>name of technical department</a:t>
                      </a:r>
                      <a:r>
                        <a:rPr lang="en-GB" sz="1200" b="0" i="0" u="none" strike="noStrike" baseline="0" dirty="0" smtClean="0">
                          <a:solidFill>
                            <a:schemeClr val="tx1"/>
                          </a:solidFill>
                          <a:effectLst/>
                          <a:latin typeface="Arial" panose="020B0604020202020204" pitchFamily="34" charset="0"/>
                          <a:cs typeface="Arial" panose="020B0604020202020204" pitchFamily="34" charset="0"/>
                        </a:rPr>
                        <a:t> or the name of your engineer who will be attending the joint meeting, within the ‘</a:t>
                      </a:r>
                      <a:r>
                        <a:rPr lang="en-GB" sz="1200" b="0" i="0" u="none" strike="noStrike" dirty="0" err="1" smtClean="0">
                          <a:solidFill>
                            <a:schemeClr val="tx1"/>
                          </a:solidFill>
                          <a:effectLst/>
                          <a:latin typeface="Arial" panose="020B0604020202020204" pitchFamily="34" charset="0"/>
                          <a:cs typeface="Arial" panose="020B0604020202020204" pitchFamily="34" charset="0"/>
                        </a:rPr>
                        <a:t>DetailedContact</a:t>
                      </a:r>
                      <a:r>
                        <a:rPr lang="en-GB" sz="1200" b="0" i="0" u="none" strike="noStrike" dirty="0" smtClean="0">
                          <a:solidFill>
                            <a:schemeClr val="tx1"/>
                          </a:solidFill>
                          <a:effectLst/>
                          <a:latin typeface="Arial" panose="020B0604020202020204" pitchFamily="34" charset="0"/>
                          <a:cs typeface="Arial" panose="020B0604020202020204" pitchFamily="34" charset="0"/>
                        </a:rPr>
                        <a:t>/</a:t>
                      </a:r>
                      <a:r>
                        <a:rPr lang="en-GB" sz="1200" b="0" i="0" u="none" strike="noStrike" dirty="0" err="1" smtClean="0">
                          <a:solidFill>
                            <a:schemeClr val="tx1"/>
                          </a:solidFill>
                          <a:effectLst/>
                          <a:latin typeface="Arial" panose="020B0604020202020204" pitchFamily="34" charset="0"/>
                          <a:cs typeface="Arial" panose="020B0604020202020204" pitchFamily="34" charset="0"/>
                        </a:rPr>
                        <a:t>ContactName</a:t>
                      </a:r>
                      <a:r>
                        <a:rPr lang="en-GB" sz="1200" b="0" i="0" u="none" strike="noStrike" dirty="0" smtClean="0">
                          <a:solidFill>
                            <a:schemeClr val="tx1"/>
                          </a:solidFill>
                          <a:effectLst/>
                          <a:latin typeface="Arial" panose="020B0604020202020204" pitchFamily="34" charset="0"/>
                          <a:cs typeface="Arial" panose="020B0604020202020204" pitchFamily="34" charset="0"/>
                        </a:rPr>
                        <a:t>’ [50 characters]</a:t>
                      </a:r>
                      <a:r>
                        <a:rPr lang="en-GB" sz="1200" b="0" i="0" u="none" strike="noStrike" baseline="0" dirty="0" smtClean="0">
                          <a:solidFill>
                            <a:schemeClr val="tx1"/>
                          </a:solidFill>
                          <a:effectLst/>
                          <a:latin typeface="Arial" panose="020B0604020202020204" pitchFamily="34" charset="0"/>
                          <a:cs typeface="Arial" panose="020B0604020202020204" pitchFamily="34" charset="0"/>
                        </a:rPr>
                        <a:t> </a:t>
                      </a:r>
                      <a:r>
                        <a:rPr lang="en-GB" sz="1200" b="0" i="0" u="none" strike="noStrike" dirty="0" smtClean="0">
                          <a:solidFill>
                            <a:schemeClr val="tx1"/>
                          </a:solidFill>
                          <a:effectLst/>
                          <a:latin typeface="Arial" panose="020B0604020202020204" pitchFamily="34" charset="0"/>
                          <a:cs typeface="Arial" panose="020B0604020202020204" pitchFamily="34" charset="0"/>
                        </a:rPr>
                        <a:t>field.</a:t>
                      </a:r>
                      <a:endParaRPr lang="en-GB" sz="1200" b="0" i="0" u="none" strike="noStrike" dirty="0" smtClean="0">
                        <a:solidFill>
                          <a:srgbClr val="000000"/>
                        </a:solidFill>
                        <a:effectLst/>
                        <a:latin typeface="Calibri" panose="020F0502020204030204" pitchFamily="34" charset="0"/>
                      </a:endParaRPr>
                    </a:p>
                  </a:txBody>
                  <a:tcPr marT="45702" marB="45702"/>
                </a:tc>
              </a:tr>
            </a:tbl>
          </a:graphicData>
        </a:graphic>
      </p:graphicFrame>
      <p:sp>
        <p:nvSpPr>
          <p:cNvPr id="5" name="TextBox 4"/>
          <p:cNvSpPr txBox="1"/>
          <p:nvPr/>
        </p:nvSpPr>
        <p:spPr>
          <a:xfrm>
            <a:off x="8962164" y="6611112"/>
            <a:ext cx="190980" cy="246888"/>
          </a:xfrm>
          <a:prstGeom prst="rect">
            <a:avLst/>
          </a:prstGeom>
          <a:noFill/>
        </p:spPr>
        <p:txBody>
          <a:bodyPr wrap="square" lIns="0" tIns="0" rIns="0" bIns="0" rtlCol="0">
            <a:noAutofit/>
          </a:bodyPr>
          <a:lstStyle/>
          <a:p>
            <a:r>
              <a:rPr lang="en-GB" sz="1200" dirty="0" smtClean="0">
                <a:latin typeface="Arial" panose="020B0604020202020204" pitchFamily="34" charset="0"/>
                <a:cs typeface="Arial" panose="020B0604020202020204" pitchFamily="34" charset="0"/>
              </a:rPr>
              <a:t>10</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2653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ltLang="en-US" dirty="0">
                <a:latin typeface="Arial" panose="020B0604020202020204" pitchFamily="34" charset="0"/>
                <a:ea typeface="ＭＳ Ｐゴシック" panose="020B0600070205080204" pitchFamily="34" charset="-128"/>
                <a:cs typeface="Arial" panose="020B0604020202020204" pitchFamily="34" charset="0"/>
              </a:rPr>
              <a:t>Point of </a:t>
            </a:r>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Distress</a:t>
            </a:r>
            <a:endParaRPr lang="en-GB" dirty="0"/>
          </a:p>
        </p:txBody>
      </p:sp>
      <p:sp>
        <p:nvSpPr>
          <p:cNvPr id="6" name="Text Placeholder 3"/>
          <p:cNvSpPr>
            <a:spLocks noGrp="1"/>
          </p:cNvSpPr>
          <p:nvPr>
            <p:ph type="body" sz="quarter" idx="10"/>
          </p:nvPr>
        </p:nvSpPr>
        <p:spPr/>
        <p:txBody>
          <a:bodyPr/>
          <a:lstStyle/>
          <a:p>
            <a:r>
              <a:rPr lang="en-GB" dirty="0"/>
              <a:t>CP Contact Related </a:t>
            </a:r>
            <a:r>
              <a:rPr lang="en-GB" dirty="0" smtClean="0"/>
              <a:t>Information</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830530649"/>
              </p:ext>
            </p:extLst>
          </p:nvPr>
        </p:nvGraphicFramePr>
        <p:xfrm>
          <a:off x="238125" y="1399033"/>
          <a:ext cx="8658225" cy="5340095"/>
        </p:xfrm>
        <a:graphic>
          <a:graphicData uri="http://schemas.openxmlformats.org/drawingml/2006/table">
            <a:tbl>
              <a:tblPr firstRow="1" bandRow="1">
                <a:tableStyleId>{21E4AEA4-8DFA-4A89-87EB-49C32662AFE0}</a:tableStyleId>
              </a:tblPr>
              <a:tblGrid>
                <a:gridCol w="1438275"/>
                <a:gridCol w="7219950"/>
              </a:tblGrid>
              <a:tr h="454329">
                <a:tc>
                  <a:txBody>
                    <a:bodyPr/>
                    <a:lstStyle/>
                    <a:p>
                      <a:r>
                        <a:rPr lang="en-GB" sz="1600" dirty="0" smtClean="0">
                          <a:latin typeface="Arial" pitchFamily="34" charset="0"/>
                          <a:cs typeface="Arial" pitchFamily="34" charset="0"/>
                        </a:rPr>
                        <a:t>Subject</a:t>
                      </a:r>
                      <a:endParaRPr lang="en-GB" sz="1600" dirty="0">
                        <a:latin typeface="Arial" pitchFamily="34" charset="0"/>
                        <a:cs typeface="Arial" pitchFamily="34" charset="0"/>
                      </a:endParaRPr>
                    </a:p>
                  </a:txBody>
                  <a:tcPr marT="45691" marB="45691"/>
                </a:tc>
                <a:tc>
                  <a:txBody>
                    <a:bodyPr/>
                    <a:lstStyle/>
                    <a:p>
                      <a:r>
                        <a:rPr lang="en-GB" sz="1600" dirty="0" smtClean="0">
                          <a:latin typeface="Arial" pitchFamily="34" charset="0"/>
                          <a:cs typeface="Arial" pitchFamily="34" charset="0"/>
                        </a:rPr>
                        <a:t>Best Practice</a:t>
                      </a:r>
                      <a:endParaRPr lang="en-GB" sz="1600" dirty="0">
                        <a:latin typeface="Arial" pitchFamily="34" charset="0"/>
                        <a:cs typeface="Arial" pitchFamily="34" charset="0"/>
                      </a:endParaRPr>
                    </a:p>
                  </a:txBody>
                  <a:tcPr marT="45691" marB="45691"/>
                </a:tc>
              </a:tr>
              <a:tr h="488576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latin typeface="Arial" pitchFamily="34" charset="0"/>
                          <a:ea typeface="+mn-ea"/>
                          <a:cs typeface="Arial" pitchFamily="34" charset="0"/>
                        </a:rPr>
                        <a:t>Providing CP Contact Details</a:t>
                      </a:r>
                    </a:p>
                  </a:txBody>
                  <a:tcPr marT="45665" marB="45665"/>
                </a:tc>
                <a:tc>
                  <a:txBody>
                    <a:bodyPr/>
                    <a:lstStyle/>
                    <a:p>
                      <a:pPr marL="0" marR="0" indent="0" algn="l" defTabSz="457200" rtl="0" eaLnBrk="1" fontAlgn="auto" latinLnBrk="0" hangingPunct="1">
                        <a:lnSpc>
                          <a:spcPct val="90000"/>
                        </a:lnSpc>
                        <a:spcBef>
                          <a:spcPct val="20000"/>
                        </a:spcBef>
                        <a:spcAft>
                          <a:spcPts val="0"/>
                        </a:spcAft>
                        <a:buClrTx/>
                        <a:buSzPct val="80000"/>
                        <a:buFontTx/>
                        <a:buNone/>
                        <a:tabLst/>
                        <a:defRPr/>
                      </a:pPr>
                      <a:r>
                        <a:rPr lang="en-GB" sz="1200" kern="1200" baseline="0" dirty="0" smtClean="0">
                          <a:solidFill>
                            <a:schemeClr val="tx1"/>
                          </a:solidFill>
                          <a:latin typeface="Arial" pitchFamily="34" charset="0"/>
                          <a:ea typeface="+mn-ea"/>
                          <a:cs typeface="Arial" pitchFamily="34" charset="0"/>
                        </a:rPr>
                        <a:t>As the CP you can provide a range of information to Openreach dependent on how you would like to be contacted throughout the repair process if our desk or field based engineers require your assistance to resolve your customer’s issue.</a:t>
                      </a:r>
                    </a:p>
                    <a:p>
                      <a:pPr marL="0" marR="0" indent="0" algn="l" defTabSz="457200" rtl="0" eaLnBrk="1" fontAlgn="auto" latinLnBrk="0" hangingPunct="1">
                        <a:lnSpc>
                          <a:spcPct val="90000"/>
                        </a:lnSpc>
                        <a:spcBef>
                          <a:spcPct val="20000"/>
                        </a:spcBef>
                        <a:spcAft>
                          <a:spcPts val="0"/>
                        </a:spcAft>
                        <a:buClrTx/>
                        <a:buSzPct val="80000"/>
                        <a:buFontTx/>
                        <a:buNone/>
                        <a:tabLst/>
                        <a:defRPr/>
                      </a:pPr>
                      <a:endParaRPr lang="en-GB" sz="1200" kern="1200" baseline="0" dirty="0" smtClean="0">
                        <a:solidFill>
                          <a:schemeClr val="tx1"/>
                        </a:solidFill>
                        <a:latin typeface="Arial" pitchFamily="34" charset="0"/>
                        <a:ea typeface="+mn-ea"/>
                        <a:cs typeface="Arial" pitchFamily="34" charset="0"/>
                      </a:endParaRPr>
                    </a:p>
                    <a:p>
                      <a:pPr marL="0" marR="0" indent="0" algn="l" defTabSz="457200" rtl="0" eaLnBrk="1" fontAlgn="auto" latinLnBrk="0" hangingPunct="1">
                        <a:lnSpc>
                          <a:spcPct val="90000"/>
                        </a:lnSpc>
                        <a:spcBef>
                          <a:spcPct val="20000"/>
                        </a:spcBef>
                        <a:spcAft>
                          <a:spcPts val="0"/>
                        </a:spcAft>
                        <a:buClrTx/>
                        <a:buSzPct val="80000"/>
                        <a:buFontTx/>
                        <a:buNone/>
                        <a:tabLst/>
                        <a:defRPr/>
                      </a:pPr>
                      <a:r>
                        <a:rPr lang="en-GB" sz="1200" kern="1200" baseline="0" dirty="0" smtClean="0">
                          <a:solidFill>
                            <a:schemeClr val="tx1"/>
                          </a:solidFill>
                          <a:latin typeface="Arial" pitchFamily="34" charset="0"/>
                          <a:ea typeface="+mn-ea"/>
                          <a:cs typeface="Arial" pitchFamily="34" charset="0"/>
                        </a:rPr>
                        <a:t>Supplying the reference number that you have provided to your customer when accepting the issue enables Openreach desk and field engineers to have an informed ring ahead or door step conversation, giving your customer the confidence that our engineer is working on behalf of you, the CP. This can be provided in the ‘</a:t>
                      </a:r>
                      <a:r>
                        <a:rPr lang="en-GB" sz="1200" kern="1200" baseline="0" dirty="0" err="1" smtClean="0">
                          <a:solidFill>
                            <a:schemeClr val="tx1"/>
                          </a:solidFill>
                          <a:latin typeface="Arial" pitchFamily="34" charset="0"/>
                          <a:ea typeface="+mn-ea"/>
                          <a:cs typeface="Arial" pitchFamily="34" charset="0"/>
                        </a:rPr>
                        <a:t>RefNum</a:t>
                      </a:r>
                      <a:r>
                        <a:rPr lang="en-GB" sz="1200" kern="1200" baseline="0" dirty="0" smtClean="0">
                          <a:solidFill>
                            <a:schemeClr val="tx1"/>
                          </a:solidFill>
                          <a:latin typeface="Arial" pitchFamily="34" charset="0"/>
                          <a:ea typeface="+mn-ea"/>
                          <a:cs typeface="Arial" pitchFamily="34" charset="0"/>
                        </a:rPr>
                        <a:t>’ [64 Characters] field.</a:t>
                      </a:r>
                    </a:p>
                    <a:p>
                      <a:pPr marL="0" marR="0" indent="0" algn="l" defTabSz="457200" rtl="0" eaLnBrk="1" fontAlgn="auto" latinLnBrk="0" hangingPunct="1">
                        <a:lnSpc>
                          <a:spcPct val="90000"/>
                        </a:lnSpc>
                        <a:spcBef>
                          <a:spcPct val="20000"/>
                        </a:spcBef>
                        <a:spcAft>
                          <a:spcPts val="0"/>
                        </a:spcAft>
                        <a:buClrTx/>
                        <a:buSzPct val="80000"/>
                        <a:buFontTx/>
                        <a:buNone/>
                        <a:tabLst/>
                        <a:defRPr/>
                      </a:pPr>
                      <a:endParaRPr lang="en-GB" sz="1200" kern="1200" baseline="0" dirty="0" smtClean="0">
                        <a:solidFill>
                          <a:schemeClr val="tx1"/>
                        </a:solidFill>
                        <a:latin typeface="Arial" pitchFamily="34" charset="0"/>
                        <a:ea typeface="+mn-ea"/>
                        <a:cs typeface="Arial" pitchFamily="34" charset="0"/>
                      </a:endParaRPr>
                    </a:p>
                    <a:p>
                      <a:pPr marL="0" marR="0" indent="0" algn="l" defTabSz="457200" rtl="0" eaLnBrk="1" fontAlgn="auto" latinLnBrk="0" hangingPunct="1">
                        <a:lnSpc>
                          <a:spcPct val="90000"/>
                        </a:lnSpc>
                        <a:spcBef>
                          <a:spcPct val="20000"/>
                        </a:spcBef>
                        <a:spcAft>
                          <a:spcPts val="0"/>
                        </a:spcAft>
                        <a:buClrTx/>
                        <a:buSzPct val="80000"/>
                        <a:buFontTx/>
                        <a:buNone/>
                        <a:tabLst/>
                        <a:defRPr/>
                      </a:pPr>
                      <a:r>
                        <a:rPr lang="en-GB" sz="1200" kern="1200" baseline="0" dirty="0" smtClean="0">
                          <a:solidFill>
                            <a:schemeClr val="tx1"/>
                          </a:solidFill>
                          <a:latin typeface="Arial" pitchFamily="34" charset="0"/>
                          <a:ea typeface="+mn-ea"/>
                          <a:cs typeface="Arial" pitchFamily="34" charset="0"/>
                        </a:rPr>
                        <a:t>You can provide the first and last name of a dedicated individual managing you customer issue or a name that represents the team the call will be routed through to within the ‘</a:t>
                      </a:r>
                      <a:r>
                        <a:rPr lang="en-GB" sz="1200" kern="1200" baseline="0" dirty="0" err="1" smtClean="0">
                          <a:solidFill>
                            <a:schemeClr val="tx1"/>
                          </a:solidFill>
                          <a:latin typeface="Arial" pitchFamily="34" charset="0"/>
                          <a:ea typeface="+mn-ea"/>
                          <a:cs typeface="Arial" pitchFamily="34" charset="0"/>
                        </a:rPr>
                        <a:t>DetailedContact</a:t>
                      </a:r>
                      <a:r>
                        <a:rPr lang="en-GB" sz="1200" kern="1200" baseline="0" dirty="0" smtClean="0">
                          <a:solidFill>
                            <a:schemeClr val="tx1"/>
                          </a:solidFill>
                          <a:latin typeface="Arial" pitchFamily="34" charset="0"/>
                          <a:ea typeface="+mn-ea"/>
                          <a:cs typeface="Arial" pitchFamily="34" charset="0"/>
                        </a:rPr>
                        <a:t>/</a:t>
                      </a:r>
                      <a:r>
                        <a:rPr lang="en-GB" sz="1200" kern="1200" baseline="0" dirty="0" err="1" smtClean="0">
                          <a:solidFill>
                            <a:schemeClr val="tx1"/>
                          </a:solidFill>
                          <a:latin typeface="Arial" pitchFamily="34" charset="0"/>
                          <a:ea typeface="+mn-ea"/>
                          <a:cs typeface="Arial" pitchFamily="34" charset="0"/>
                        </a:rPr>
                        <a:t>FirstName</a:t>
                      </a:r>
                      <a:r>
                        <a:rPr lang="en-GB" sz="1200" kern="1200" baseline="0" dirty="0" smtClean="0">
                          <a:solidFill>
                            <a:schemeClr val="tx1"/>
                          </a:solidFill>
                          <a:latin typeface="Arial" pitchFamily="34" charset="0"/>
                          <a:ea typeface="+mn-ea"/>
                          <a:cs typeface="Arial" pitchFamily="34" charset="0"/>
                        </a:rPr>
                        <a:t>’ and ‘</a:t>
                      </a:r>
                      <a:r>
                        <a:rPr lang="en-GB" sz="1200" kern="1200" baseline="0" dirty="0" err="1" smtClean="0">
                          <a:solidFill>
                            <a:schemeClr val="tx1"/>
                          </a:solidFill>
                          <a:latin typeface="Arial" pitchFamily="34" charset="0"/>
                          <a:ea typeface="+mn-ea"/>
                          <a:cs typeface="Arial" pitchFamily="34" charset="0"/>
                        </a:rPr>
                        <a:t>DetailedContact</a:t>
                      </a:r>
                      <a:r>
                        <a:rPr lang="en-GB" sz="1200" kern="1200" baseline="0" dirty="0" smtClean="0">
                          <a:solidFill>
                            <a:schemeClr val="tx1"/>
                          </a:solidFill>
                          <a:latin typeface="Arial" pitchFamily="34" charset="0"/>
                          <a:ea typeface="+mn-ea"/>
                          <a:cs typeface="Arial" pitchFamily="34" charset="0"/>
                        </a:rPr>
                        <a:t>/</a:t>
                      </a:r>
                      <a:r>
                        <a:rPr lang="en-GB" sz="1200" kern="1200" baseline="0" dirty="0" err="1" smtClean="0">
                          <a:solidFill>
                            <a:schemeClr val="tx1"/>
                          </a:solidFill>
                          <a:latin typeface="Arial" pitchFamily="34" charset="0"/>
                          <a:ea typeface="+mn-ea"/>
                          <a:cs typeface="Arial" pitchFamily="34" charset="0"/>
                        </a:rPr>
                        <a:t>ContactName</a:t>
                      </a:r>
                      <a:r>
                        <a:rPr lang="en-GB" sz="1200" kern="1200" baseline="0" dirty="0" smtClean="0">
                          <a:solidFill>
                            <a:schemeClr val="tx1"/>
                          </a:solidFill>
                          <a:latin typeface="Arial" pitchFamily="34" charset="0"/>
                          <a:ea typeface="+mn-ea"/>
                          <a:cs typeface="Arial" pitchFamily="34" charset="0"/>
                        </a:rPr>
                        <a:t>’ [50 characters] fields. This should either the individual or team that are accountable for management of resolution of the customers issue within your business. The number to contact this individual/team on can be provided within the </a:t>
                      </a:r>
                      <a:r>
                        <a:rPr lang="en-GB" sz="1200" kern="1200" baseline="0" dirty="0" err="1" smtClean="0">
                          <a:solidFill>
                            <a:schemeClr val="tx1"/>
                          </a:solidFill>
                          <a:latin typeface="Arial" pitchFamily="34" charset="0"/>
                          <a:ea typeface="+mn-ea"/>
                          <a:cs typeface="Arial" pitchFamily="34" charset="0"/>
                        </a:rPr>
                        <a:t>DetailedContact</a:t>
                      </a:r>
                      <a:r>
                        <a:rPr lang="en-GB" sz="1200" kern="1200" baseline="0" dirty="0" smtClean="0">
                          <a:solidFill>
                            <a:schemeClr val="tx1"/>
                          </a:solidFill>
                          <a:latin typeface="Arial" pitchFamily="34" charset="0"/>
                          <a:ea typeface="+mn-ea"/>
                          <a:cs typeface="Arial" pitchFamily="34" charset="0"/>
                        </a:rPr>
                        <a:t>/Telephone [11 characters] field and the email address can be provided within the ‘</a:t>
                      </a:r>
                      <a:r>
                        <a:rPr lang="en-GB" sz="1200" kern="1200" baseline="0" dirty="0" err="1" smtClean="0">
                          <a:solidFill>
                            <a:schemeClr val="tx1"/>
                          </a:solidFill>
                          <a:latin typeface="Arial" pitchFamily="34" charset="0"/>
                          <a:ea typeface="+mn-ea"/>
                          <a:cs typeface="Arial" pitchFamily="34" charset="0"/>
                        </a:rPr>
                        <a:t>DetailedContact</a:t>
                      </a:r>
                      <a:r>
                        <a:rPr lang="en-GB" sz="1200" kern="1200" baseline="0" dirty="0" smtClean="0">
                          <a:solidFill>
                            <a:schemeClr val="tx1"/>
                          </a:solidFill>
                          <a:latin typeface="Arial" pitchFamily="34" charset="0"/>
                          <a:ea typeface="+mn-ea"/>
                          <a:cs typeface="Arial" pitchFamily="34" charset="0"/>
                        </a:rPr>
                        <a:t>/Email’ [100 characters] field.</a:t>
                      </a:r>
                    </a:p>
                    <a:p>
                      <a:pPr marL="0" marR="0" indent="0" algn="l" defTabSz="457200" rtl="0" eaLnBrk="1" fontAlgn="auto" latinLnBrk="0" hangingPunct="1">
                        <a:lnSpc>
                          <a:spcPct val="90000"/>
                        </a:lnSpc>
                        <a:spcBef>
                          <a:spcPct val="20000"/>
                        </a:spcBef>
                        <a:spcAft>
                          <a:spcPts val="0"/>
                        </a:spcAft>
                        <a:buClrTx/>
                        <a:buSzPct val="80000"/>
                        <a:buFontTx/>
                        <a:buNone/>
                        <a:tabLst/>
                        <a:defRPr/>
                      </a:pPr>
                      <a:endParaRPr lang="en-GB" sz="1200" b="0" i="0" u="none" strike="noStrike" dirty="0" smtClean="0">
                        <a:solidFill>
                          <a:schemeClr val="tx1"/>
                        </a:solidFill>
                        <a:effectLst/>
                        <a:latin typeface="Arial" panose="020B0604020202020204" pitchFamily="34" charset="0"/>
                      </a:endParaRPr>
                    </a:p>
                    <a:p>
                      <a:pPr marL="0" marR="0" indent="0" algn="l" defTabSz="457200" rtl="0" eaLnBrk="1" fontAlgn="auto" latinLnBrk="0" hangingPunct="1">
                        <a:lnSpc>
                          <a:spcPct val="90000"/>
                        </a:lnSpc>
                        <a:spcBef>
                          <a:spcPct val="20000"/>
                        </a:spcBef>
                        <a:spcAft>
                          <a:spcPts val="0"/>
                        </a:spcAft>
                        <a:buClrTx/>
                        <a:buSzPct val="80000"/>
                        <a:buFontTx/>
                        <a:buNone/>
                        <a:tabLst/>
                        <a:defRPr/>
                      </a:pPr>
                      <a:endParaRPr lang="en-GB" sz="1200" b="0" i="0" u="none" strike="noStrike" dirty="0" smtClean="0">
                        <a:solidFill>
                          <a:srgbClr val="000000"/>
                        </a:solidFill>
                        <a:effectLst/>
                        <a:latin typeface="Calibri" panose="020F0502020204030204" pitchFamily="34" charset="0"/>
                      </a:endParaRPr>
                    </a:p>
                    <a:p>
                      <a:pPr marL="0" marR="0" indent="0" algn="l" defTabSz="457200" rtl="0" eaLnBrk="1" fontAlgn="auto" latinLnBrk="0" hangingPunct="1">
                        <a:lnSpc>
                          <a:spcPct val="90000"/>
                        </a:lnSpc>
                        <a:spcBef>
                          <a:spcPct val="20000"/>
                        </a:spcBef>
                        <a:spcAft>
                          <a:spcPts val="0"/>
                        </a:spcAft>
                        <a:buClrTx/>
                        <a:buSzPct val="80000"/>
                        <a:buFontTx/>
                        <a:buNone/>
                        <a:tabLst/>
                        <a:defRPr/>
                      </a:pPr>
                      <a:r>
                        <a:rPr lang="en-GB" sz="1200" b="0" i="0" u="none" strike="noStrike" dirty="0" smtClean="0">
                          <a:solidFill>
                            <a:srgbClr val="000000"/>
                          </a:solidFill>
                          <a:effectLst/>
                          <a:latin typeface="Arial" panose="020B0604020202020204" pitchFamily="34" charset="0"/>
                        </a:rPr>
                        <a:t> </a:t>
                      </a:r>
                    </a:p>
                    <a:p>
                      <a:pPr marL="0" marR="0" indent="0" algn="l" defTabSz="457200" rtl="0" eaLnBrk="1" fontAlgn="auto" latinLnBrk="0" hangingPunct="1">
                        <a:lnSpc>
                          <a:spcPct val="90000"/>
                        </a:lnSpc>
                        <a:spcBef>
                          <a:spcPct val="20000"/>
                        </a:spcBef>
                        <a:spcAft>
                          <a:spcPts val="0"/>
                        </a:spcAft>
                        <a:buClrTx/>
                        <a:buSzPct val="80000"/>
                        <a:buFontTx/>
                        <a:buNone/>
                        <a:tabLst/>
                        <a:defRPr/>
                      </a:pPr>
                      <a:endParaRPr lang="en-GB" sz="1200" kern="1200" baseline="0" dirty="0" smtClean="0">
                        <a:solidFill>
                          <a:schemeClr val="tx1"/>
                        </a:solidFill>
                        <a:latin typeface="Arial" pitchFamily="34" charset="0"/>
                        <a:ea typeface="+mn-ea"/>
                        <a:cs typeface="Arial" pitchFamily="34" charset="0"/>
                      </a:endParaRPr>
                    </a:p>
                  </a:txBody>
                  <a:tcPr marT="45665" marB="45665"/>
                </a:tc>
              </a:tr>
            </a:tbl>
          </a:graphicData>
        </a:graphic>
      </p:graphicFrame>
      <p:sp>
        <p:nvSpPr>
          <p:cNvPr id="5" name="TextBox 4"/>
          <p:cNvSpPr txBox="1"/>
          <p:nvPr/>
        </p:nvSpPr>
        <p:spPr>
          <a:xfrm>
            <a:off x="8962164" y="6611112"/>
            <a:ext cx="190980" cy="246888"/>
          </a:xfrm>
          <a:prstGeom prst="rect">
            <a:avLst/>
          </a:prstGeom>
          <a:noFill/>
        </p:spPr>
        <p:txBody>
          <a:bodyPr wrap="square" lIns="0" tIns="0" rIns="0" bIns="0" rtlCol="0">
            <a:noAutofit/>
          </a:bodyPr>
          <a:lstStyle/>
          <a:p>
            <a:r>
              <a:rPr lang="en-GB" sz="1200" dirty="0" smtClean="0">
                <a:latin typeface="Arial" panose="020B0604020202020204" pitchFamily="34" charset="0"/>
                <a:cs typeface="Arial" panose="020B0604020202020204" pitchFamily="34" charset="0"/>
              </a:rPr>
              <a:t>11</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9175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ltLang="en-US" dirty="0">
                <a:latin typeface="Arial" panose="020B0604020202020204" pitchFamily="34" charset="0"/>
                <a:ea typeface="ＭＳ Ｐゴシック" panose="020B0600070205080204" pitchFamily="34" charset="-128"/>
                <a:cs typeface="Arial" panose="020B0604020202020204" pitchFamily="34" charset="0"/>
              </a:rPr>
              <a:t>Managing </a:t>
            </a:r>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In-flight faults</a:t>
            </a:r>
            <a:endParaRPr lang="en-GB" dirty="0"/>
          </a:p>
        </p:txBody>
      </p:sp>
      <p:sp>
        <p:nvSpPr>
          <p:cNvPr id="4" name="Text Placeholder 3"/>
          <p:cNvSpPr>
            <a:spLocks noGrp="1"/>
          </p:cNvSpPr>
          <p:nvPr>
            <p:ph type="body" sz="quarter" idx="10"/>
          </p:nvPr>
        </p:nvSpPr>
        <p:spPr/>
        <p:txBody>
          <a:bodyPr/>
          <a:lstStyle/>
          <a:p>
            <a:r>
              <a:rPr lang="en-GB" dirty="0" smtClean="0"/>
              <a:t>Appointments</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722309562"/>
              </p:ext>
            </p:extLst>
          </p:nvPr>
        </p:nvGraphicFramePr>
        <p:xfrm>
          <a:off x="238125" y="1399033"/>
          <a:ext cx="8658225" cy="5111495"/>
        </p:xfrm>
        <a:graphic>
          <a:graphicData uri="http://schemas.openxmlformats.org/drawingml/2006/table">
            <a:tbl>
              <a:tblPr firstRow="1" bandRow="1">
                <a:tableStyleId>{5C22544A-7EE6-4342-B048-85BDC9FD1C3A}</a:tableStyleId>
              </a:tblPr>
              <a:tblGrid>
                <a:gridCol w="1438275"/>
                <a:gridCol w="7219950"/>
              </a:tblGrid>
              <a:tr h="434880">
                <a:tc>
                  <a:txBody>
                    <a:bodyPr/>
                    <a:lstStyle/>
                    <a:p>
                      <a:r>
                        <a:rPr lang="en-GB" sz="1600" dirty="0" smtClean="0"/>
                        <a:t>Subject</a:t>
                      </a:r>
                      <a:endParaRPr lang="en-GB" sz="1600" dirty="0">
                        <a:latin typeface="Arial" pitchFamily="34" charset="0"/>
                        <a:cs typeface="Arial" pitchFamily="34" charset="0"/>
                      </a:endParaRPr>
                    </a:p>
                  </a:txBody>
                  <a:tcPr marT="45691" marB="45691"/>
                </a:tc>
                <a:tc>
                  <a:txBody>
                    <a:bodyPr/>
                    <a:lstStyle/>
                    <a:p>
                      <a:r>
                        <a:rPr lang="en-GB" sz="1600" dirty="0" smtClean="0"/>
                        <a:t>Best Practice</a:t>
                      </a:r>
                      <a:endParaRPr lang="en-GB" sz="1600" dirty="0">
                        <a:latin typeface="Arial" pitchFamily="34" charset="0"/>
                        <a:cs typeface="Arial" pitchFamily="34" charset="0"/>
                      </a:endParaRPr>
                    </a:p>
                  </a:txBody>
                  <a:tcPr marT="45691" marB="45691"/>
                </a:tc>
              </a:tr>
              <a:tr h="467661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t>Managing appointments on in-flight faults</a:t>
                      </a:r>
                      <a:endParaRPr lang="en-GB" sz="1200" b="1" kern="1200" dirty="0" smtClean="0">
                        <a:solidFill>
                          <a:schemeClr val="tx1"/>
                        </a:solidFill>
                        <a:latin typeface="Arial" pitchFamily="34" charset="0"/>
                        <a:ea typeface="+mn-ea"/>
                        <a:cs typeface="Arial" pitchFamily="34" charset="0"/>
                      </a:endParaRPr>
                    </a:p>
                  </a:txBody>
                  <a:tcPr marT="45703" marB="45703"/>
                </a:tc>
                <a:tc>
                  <a:txBody>
                    <a:bodyPr/>
                    <a:lstStyle/>
                    <a:p>
                      <a:pPr marL="0" marR="0" indent="0" algn="l" defTabSz="457200" rtl="0" eaLnBrk="1" fontAlgn="auto" latinLnBrk="0" hangingPunct="1">
                        <a:lnSpc>
                          <a:spcPct val="90000"/>
                        </a:lnSpc>
                        <a:spcBef>
                          <a:spcPct val="20000"/>
                        </a:spcBef>
                        <a:spcAft>
                          <a:spcPts val="0"/>
                        </a:spcAft>
                        <a:buClrTx/>
                        <a:buSzPct val="80000"/>
                        <a:buFontTx/>
                        <a:buNone/>
                        <a:tabLst/>
                        <a:defRPr/>
                      </a:pPr>
                      <a:r>
                        <a:rPr lang="en-GB" sz="1200" kern="1200" baseline="0" dirty="0" smtClean="0"/>
                        <a:t>You should contact your customer prior to any Openreach appointment to ensure your customer is aware that an engineer will be attending their premises. If your customer notifies you that they will not be available at this time, please amend the fault to include a new appointment that has been agreed with your customer.</a:t>
                      </a:r>
                    </a:p>
                    <a:p>
                      <a:pPr marL="0" marR="0" indent="0" algn="l" defTabSz="457200" rtl="0" eaLnBrk="1" fontAlgn="auto" latinLnBrk="0" hangingPunct="1">
                        <a:lnSpc>
                          <a:spcPct val="90000"/>
                        </a:lnSpc>
                        <a:spcBef>
                          <a:spcPct val="20000"/>
                        </a:spcBef>
                        <a:spcAft>
                          <a:spcPts val="0"/>
                        </a:spcAft>
                        <a:buClrTx/>
                        <a:buSzPct val="80000"/>
                        <a:buFontTx/>
                        <a:buNone/>
                        <a:tabLst/>
                        <a:defRPr/>
                      </a:pPr>
                      <a:endParaRPr lang="en-GB" sz="1200" kern="1200" baseline="0" dirty="0" smtClean="0"/>
                    </a:p>
                    <a:p>
                      <a:pPr marL="0" marR="0" indent="0" algn="l" defTabSz="457200" rtl="0" eaLnBrk="1" fontAlgn="auto" latinLnBrk="0" hangingPunct="1">
                        <a:lnSpc>
                          <a:spcPct val="90000"/>
                        </a:lnSpc>
                        <a:spcBef>
                          <a:spcPct val="20000"/>
                        </a:spcBef>
                        <a:spcAft>
                          <a:spcPts val="0"/>
                        </a:spcAft>
                        <a:buClrTx/>
                        <a:buSzPct val="80000"/>
                        <a:buFontTx/>
                        <a:buNone/>
                        <a:tabLst/>
                        <a:defRPr/>
                      </a:pPr>
                      <a:r>
                        <a:rPr lang="en-GB" sz="1200" kern="1200" baseline="0" dirty="0" smtClean="0"/>
                        <a:t>For WLR, if Openreach misses an appointment we will attempt to contact your customer to rearrange and you will be notified by a KCI if we are successful. If we are unable to rearrange the appointment, we will make an automated appointment for 48 hours in the future and notify you with a KCI requesting that you contact your customer to confirm the rearranged appointment.  </a:t>
                      </a:r>
                    </a:p>
                    <a:p>
                      <a:pPr marL="0" marR="0" indent="0" algn="l" defTabSz="457200" rtl="0" eaLnBrk="1" fontAlgn="auto" latinLnBrk="0" hangingPunct="1">
                        <a:lnSpc>
                          <a:spcPct val="90000"/>
                        </a:lnSpc>
                        <a:spcBef>
                          <a:spcPct val="20000"/>
                        </a:spcBef>
                        <a:spcAft>
                          <a:spcPts val="0"/>
                        </a:spcAft>
                        <a:buClrTx/>
                        <a:buSzPct val="80000"/>
                        <a:buFontTx/>
                        <a:buNone/>
                        <a:tabLst/>
                        <a:defRPr/>
                      </a:pPr>
                      <a:r>
                        <a:rPr lang="en-GB" sz="1200" kern="1200" baseline="0" dirty="0" smtClean="0"/>
                        <a:t> </a:t>
                      </a:r>
                    </a:p>
                    <a:p>
                      <a:pPr marL="0" marR="0" indent="0" algn="l" defTabSz="457200" rtl="0" eaLnBrk="1" fontAlgn="auto" latinLnBrk="0" hangingPunct="1">
                        <a:lnSpc>
                          <a:spcPct val="90000"/>
                        </a:lnSpc>
                        <a:spcBef>
                          <a:spcPct val="20000"/>
                        </a:spcBef>
                        <a:spcAft>
                          <a:spcPts val="0"/>
                        </a:spcAft>
                        <a:buClrTx/>
                        <a:buSzPct val="80000"/>
                        <a:buFontTx/>
                        <a:buNone/>
                        <a:tabLst/>
                        <a:defRPr/>
                      </a:pPr>
                      <a:r>
                        <a:rPr lang="en-GB" sz="1200" kern="1200" baseline="0" dirty="0" smtClean="0"/>
                        <a:t>For WLR if the appointment is missed due to your customer, Openreach will send a delay KCI requesting that you rebook. You have 72 hours to amend the fault prior to it being cancelled and you will receive a reminder after the first 48 hours. </a:t>
                      </a:r>
                    </a:p>
                    <a:p>
                      <a:pPr marL="0" marR="0" indent="0" algn="l" defTabSz="457200" rtl="0" eaLnBrk="1" fontAlgn="auto" latinLnBrk="0" hangingPunct="1">
                        <a:lnSpc>
                          <a:spcPct val="90000"/>
                        </a:lnSpc>
                        <a:spcBef>
                          <a:spcPct val="20000"/>
                        </a:spcBef>
                        <a:spcAft>
                          <a:spcPts val="0"/>
                        </a:spcAft>
                        <a:buClrTx/>
                        <a:buSzPct val="80000"/>
                        <a:buFontTx/>
                        <a:buNone/>
                        <a:tabLst/>
                        <a:defRPr/>
                      </a:pPr>
                      <a:endParaRPr lang="en-GB" sz="1200" kern="1200" baseline="0" dirty="0" smtClean="0"/>
                    </a:p>
                    <a:p>
                      <a:pPr marL="0" marR="0" indent="0" algn="l" defTabSz="457200" rtl="0" eaLnBrk="1" fontAlgn="auto" latinLnBrk="0" hangingPunct="1">
                        <a:lnSpc>
                          <a:spcPct val="90000"/>
                        </a:lnSpc>
                        <a:spcBef>
                          <a:spcPct val="20000"/>
                        </a:spcBef>
                        <a:spcAft>
                          <a:spcPts val="0"/>
                        </a:spcAft>
                        <a:buClrTx/>
                        <a:buSzPct val="80000"/>
                        <a:buFontTx/>
                        <a:buNone/>
                        <a:tabLst/>
                        <a:defRPr/>
                      </a:pPr>
                      <a:r>
                        <a:rPr lang="en-GB" sz="1200" kern="1200" baseline="0" dirty="0" smtClean="0"/>
                        <a:t>For LLU and SFFA/NGA, if Openreach misses an appointment we will attempt to contact your customer to rearrange and you will be notified of the new appointment time if we are successful. If we are unsuccessful we will send you a KCI to advise that you will need to re-book.  </a:t>
                      </a:r>
                    </a:p>
                    <a:p>
                      <a:pPr marL="0" marR="0" indent="0" algn="l" defTabSz="457200" rtl="0" eaLnBrk="1" fontAlgn="auto" latinLnBrk="0" hangingPunct="1">
                        <a:lnSpc>
                          <a:spcPct val="90000"/>
                        </a:lnSpc>
                        <a:spcBef>
                          <a:spcPct val="20000"/>
                        </a:spcBef>
                        <a:spcAft>
                          <a:spcPts val="0"/>
                        </a:spcAft>
                        <a:buClrTx/>
                        <a:buSzPct val="80000"/>
                        <a:buFontTx/>
                        <a:buNone/>
                        <a:tabLst/>
                        <a:defRPr/>
                      </a:pPr>
                      <a:endParaRPr lang="en-GB" sz="1200" kern="1200" baseline="0" dirty="0" smtClean="0"/>
                    </a:p>
                    <a:p>
                      <a:pPr marL="0" marR="0" indent="0" algn="l" defTabSz="457200" rtl="0" eaLnBrk="1" fontAlgn="auto" latinLnBrk="0" hangingPunct="1">
                        <a:lnSpc>
                          <a:spcPct val="90000"/>
                        </a:lnSpc>
                        <a:spcBef>
                          <a:spcPct val="20000"/>
                        </a:spcBef>
                        <a:spcAft>
                          <a:spcPts val="0"/>
                        </a:spcAft>
                        <a:buClrTx/>
                        <a:buSzPct val="80000"/>
                        <a:buFontTx/>
                        <a:buNone/>
                        <a:tabLst/>
                        <a:defRPr/>
                      </a:pPr>
                      <a:r>
                        <a:rPr lang="en-GB" sz="1200" kern="1200" baseline="0" dirty="0" smtClean="0"/>
                        <a:t>For LLU and SFFA/NGA, If the appointment is missed due to your customer, Openreach will send a delay KCI requesting that you rebook. You have 72 hours to amend the fault prior to it being cancelled and you will receive a reminder after the first 48 hours.  </a:t>
                      </a:r>
                      <a:endParaRPr lang="en-GB" sz="1200" kern="1200" baseline="0" dirty="0" smtClean="0">
                        <a:solidFill>
                          <a:schemeClr val="dk1"/>
                        </a:solidFill>
                        <a:latin typeface="Arial" pitchFamily="34" charset="0"/>
                        <a:ea typeface="+mn-ea"/>
                        <a:cs typeface="Arial" pitchFamily="34" charset="0"/>
                      </a:endParaRPr>
                    </a:p>
                  </a:txBody>
                  <a:tcPr marT="45703" marB="45703"/>
                </a:tc>
              </a:tr>
            </a:tbl>
          </a:graphicData>
        </a:graphic>
      </p:graphicFrame>
      <p:sp>
        <p:nvSpPr>
          <p:cNvPr id="7" name="TextBox 6"/>
          <p:cNvSpPr txBox="1"/>
          <p:nvPr/>
        </p:nvSpPr>
        <p:spPr>
          <a:xfrm>
            <a:off x="8962164" y="6611112"/>
            <a:ext cx="190980" cy="246888"/>
          </a:xfrm>
          <a:prstGeom prst="rect">
            <a:avLst/>
          </a:prstGeom>
          <a:noFill/>
        </p:spPr>
        <p:txBody>
          <a:bodyPr wrap="square" lIns="0" tIns="0" rIns="0" bIns="0" rtlCol="0">
            <a:noAutofit/>
          </a:bodyPr>
          <a:lstStyle/>
          <a:p>
            <a:r>
              <a:rPr lang="en-GB" sz="1200" dirty="0" smtClean="0">
                <a:latin typeface="Arial" panose="020B0604020202020204" pitchFamily="34" charset="0"/>
                <a:cs typeface="Arial" panose="020B0604020202020204" pitchFamily="34" charset="0"/>
              </a:rPr>
              <a:t>12</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6730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ltLang="en-US" dirty="0">
                <a:latin typeface="Arial" panose="020B0604020202020204" pitchFamily="34" charset="0"/>
                <a:ea typeface="ＭＳ Ｐゴシック" panose="020B0600070205080204" pitchFamily="34" charset="-128"/>
                <a:cs typeface="Arial" panose="020B0604020202020204" pitchFamily="34" charset="0"/>
              </a:rPr>
              <a:t>Managing </a:t>
            </a:r>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In-flight faults</a:t>
            </a:r>
            <a:endParaRPr lang="en-GB" dirty="0"/>
          </a:p>
        </p:txBody>
      </p:sp>
      <p:sp>
        <p:nvSpPr>
          <p:cNvPr id="4" name="Text Placeholder 3"/>
          <p:cNvSpPr>
            <a:spLocks noGrp="1"/>
          </p:cNvSpPr>
          <p:nvPr>
            <p:ph type="body" sz="quarter" idx="10"/>
          </p:nvPr>
        </p:nvSpPr>
        <p:spPr/>
        <p:txBody>
          <a:bodyPr/>
          <a:lstStyle/>
          <a:p>
            <a:r>
              <a:rPr lang="en-GB" dirty="0" smtClean="0"/>
              <a:t>Fault Tracker</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1722990622"/>
              </p:ext>
            </p:extLst>
          </p:nvPr>
        </p:nvGraphicFramePr>
        <p:xfrm>
          <a:off x="238125" y="1399033"/>
          <a:ext cx="8658225" cy="5111495"/>
        </p:xfrm>
        <a:graphic>
          <a:graphicData uri="http://schemas.openxmlformats.org/drawingml/2006/table">
            <a:tbl>
              <a:tblPr firstRow="1" bandRow="1">
                <a:tableStyleId>{5C22544A-7EE6-4342-B048-85BDC9FD1C3A}</a:tableStyleId>
              </a:tblPr>
              <a:tblGrid>
                <a:gridCol w="1438275"/>
                <a:gridCol w="7219950"/>
              </a:tblGrid>
              <a:tr h="434880">
                <a:tc>
                  <a:txBody>
                    <a:bodyPr/>
                    <a:lstStyle/>
                    <a:p>
                      <a:r>
                        <a:rPr lang="en-GB" sz="1600" dirty="0" smtClean="0"/>
                        <a:t>Subject</a:t>
                      </a:r>
                      <a:endParaRPr lang="en-GB" sz="1600" dirty="0">
                        <a:latin typeface="Arial" pitchFamily="34" charset="0"/>
                        <a:cs typeface="Arial" pitchFamily="34" charset="0"/>
                      </a:endParaRPr>
                    </a:p>
                  </a:txBody>
                  <a:tcPr marT="45691" marB="45691"/>
                </a:tc>
                <a:tc>
                  <a:txBody>
                    <a:bodyPr/>
                    <a:lstStyle/>
                    <a:p>
                      <a:r>
                        <a:rPr lang="en-GB" sz="1600" dirty="0" smtClean="0"/>
                        <a:t>Best Practice</a:t>
                      </a:r>
                      <a:endParaRPr lang="en-GB" sz="1600" dirty="0">
                        <a:latin typeface="Arial" pitchFamily="34" charset="0"/>
                        <a:cs typeface="Arial" pitchFamily="34" charset="0"/>
                      </a:endParaRPr>
                    </a:p>
                  </a:txBody>
                  <a:tcPr marT="45691" marB="45691"/>
                </a:tc>
              </a:tr>
              <a:tr h="4676615">
                <a:tc>
                  <a:txBody>
                    <a:bodyPr/>
                    <a:lstStyle/>
                    <a:p>
                      <a:r>
                        <a:rPr lang="en-GB" sz="1200" b="1" kern="1200" dirty="0" smtClean="0">
                          <a:solidFill>
                            <a:schemeClr val="tx1"/>
                          </a:solidFill>
                          <a:latin typeface="Arial" pitchFamily="34" charset="0"/>
                          <a:ea typeface="+mn-ea"/>
                          <a:cs typeface="Arial" pitchFamily="34" charset="0"/>
                        </a:rPr>
                        <a:t>Fault Tracker</a:t>
                      </a:r>
                      <a:endParaRPr lang="en-GB" sz="1200" b="1" kern="1200" dirty="0">
                        <a:solidFill>
                          <a:schemeClr val="tx1"/>
                        </a:solidFill>
                        <a:latin typeface="Arial" pitchFamily="34" charset="0"/>
                        <a:ea typeface="+mn-ea"/>
                        <a:cs typeface="Arial" pitchFamily="34" charset="0"/>
                      </a:endParaRPr>
                    </a:p>
                  </a:txBody>
                  <a:tcPr marT="45703" marB="45703"/>
                </a:tc>
                <a:tc>
                  <a:txBody>
                    <a:bodyPr/>
                    <a:lstStyle/>
                    <a:p>
                      <a:pPr marL="0" indent="0">
                        <a:buNone/>
                      </a:pPr>
                      <a:r>
                        <a:rPr lang="en-GB" sz="1200" dirty="0" smtClean="0">
                          <a:latin typeface="Arial" panose="020B0604020202020204" pitchFamily="34" charset="0"/>
                          <a:cs typeface="Arial" panose="020B0604020202020204" pitchFamily="34" charset="0"/>
                        </a:rPr>
                        <a:t>The Fault Tracker is a self-service tool that enables you to proactively review the Field/Desk Engineering Notes relating to the</a:t>
                      </a:r>
                      <a:r>
                        <a:rPr lang="en-GB" sz="1200" baseline="0" dirty="0" smtClean="0">
                          <a:latin typeface="Arial" panose="020B0604020202020204" pitchFamily="34" charset="0"/>
                          <a:cs typeface="Arial" panose="020B0604020202020204" pitchFamily="34" charset="0"/>
                        </a:rPr>
                        <a:t> faults you have raised with Openreach and will reduce the need to contact the </a:t>
                      </a:r>
                      <a:r>
                        <a:rPr lang="en-GB" sz="1200" dirty="0" smtClean="0">
                          <a:latin typeface="Arial" panose="020B0604020202020204" pitchFamily="34" charset="0"/>
                          <a:cs typeface="Arial" panose="020B0604020202020204" pitchFamily="34" charset="0"/>
                        </a:rPr>
                        <a:t>Openreach SMC.</a:t>
                      </a:r>
                    </a:p>
                    <a:p>
                      <a:pPr marL="0" indent="0">
                        <a:buNone/>
                      </a:pPr>
                      <a:r>
                        <a:rPr lang="en-GB" sz="1200" dirty="0" smtClean="0">
                          <a:latin typeface="Arial" panose="020B0604020202020204" pitchFamily="34" charset="0"/>
                          <a:cs typeface="Arial" panose="020B0604020202020204" pitchFamily="34" charset="0"/>
                        </a:rPr>
                        <a:t>       </a:t>
                      </a:r>
                      <a:r>
                        <a:rPr lang="en-GB" sz="1200" dirty="0" smtClean="0">
                          <a:latin typeface="Arial" panose="020B0604020202020204" pitchFamily="34" charset="0"/>
                          <a:cs typeface="Arial" panose="020B0604020202020204" pitchFamily="34" charset="0"/>
                          <a:hlinkClick r:id="rId2"/>
                        </a:rPr>
                        <a:t>http://www.openreach.co.uk/orpg/home/products/serviceproducts/orderandfaulttracker/orderandfaulttracker.do</a:t>
                      </a:r>
                      <a:endParaRPr lang="en-GB" sz="1200" dirty="0" smtClean="0">
                        <a:latin typeface="Arial" panose="020B0604020202020204" pitchFamily="34" charset="0"/>
                        <a:cs typeface="Arial" panose="020B0604020202020204" pitchFamily="34" charset="0"/>
                      </a:endParaRPr>
                    </a:p>
                    <a:p>
                      <a:pPr marL="0" indent="0">
                        <a:buNone/>
                      </a:pPr>
                      <a:endParaRPr lang="en-GB" sz="1200" dirty="0" smtClean="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Online support material is available via</a:t>
                      </a:r>
                      <a:r>
                        <a:rPr lang="en-GB" sz="1200" baseline="0" dirty="0" smtClean="0">
                          <a:latin typeface="Arial" panose="020B0604020202020204" pitchFamily="34" charset="0"/>
                          <a:cs typeface="Arial" panose="020B0604020202020204" pitchFamily="34" charset="0"/>
                        </a:rPr>
                        <a:t> the link below to maximise the benefit you receive from this tool</a:t>
                      </a:r>
                      <a:endParaRPr lang="en-GB" sz="1200" dirty="0" smtClean="0">
                        <a:latin typeface="Arial" panose="020B0604020202020204" pitchFamily="34" charset="0"/>
                        <a:cs typeface="Arial" panose="020B0604020202020204" pitchFamily="34" charset="0"/>
                      </a:endParaRPr>
                    </a:p>
                    <a:p>
                      <a:endParaRPr lang="en-GB" sz="1200" dirty="0" smtClean="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hlinkClick r:id="rId3"/>
                        </a:rPr>
                        <a:t>http://www.openreach.co.uk/orpg/customerzone/products/serviceproducts/orderandfaulttracker/businessprocess/orderandfaulttrackerprocessdescription.do</a:t>
                      </a:r>
                      <a:endParaRPr lang="en-GB" sz="1200" dirty="0">
                        <a:latin typeface="Arial" panose="020B0604020202020204" pitchFamily="34" charset="0"/>
                        <a:cs typeface="Arial" panose="020B0604020202020204" pitchFamily="34" charset="0"/>
                      </a:endParaRPr>
                    </a:p>
                  </a:txBody>
                  <a:tcPr marT="45703" marB="45703"/>
                </a:tc>
              </a:tr>
            </a:tbl>
          </a:graphicData>
        </a:graphic>
      </p:graphicFrame>
      <p:sp>
        <p:nvSpPr>
          <p:cNvPr id="8" name="TextBox 7"/>
          <p:cNvSpPr txBox="1"/>
          <p:nvPr/>
        </p:nvSpPr>
        <p:spPr>
          <a:xfrm>
            <a:off x="8962164" y="6611112"/>
            <a:ext cx="190980" cy="246888"/>
          </a:xfrm>
          <a:prstGeom prst="rect">
            <a:avLst/>
          </a:prstGeom>
          <a:noFill/>
        </p:spPr>
        <p:txBody>
          <a:bodyPr wrap="square" lIns="0" tIns="0" rIns="0" bIns="0" rtlCol="0">
            <a:noAutofit/>
          </a:bodyPr>
          <a:lstStyle/>
          <a:p>
            <a:r>
              <a:rPr lang="en-GB" sz="1200" dirty="0" smtClean="0">
                <a:latin typeface="Arial" panose="020B0604020202020204" pitchFamily="34" charset="0"/>
                <a:cs typeface="Arial" panose="020B0604020202020204" pitchFamily="34" charset="0"/>
              </a:rPr>
              <a:t>13</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1597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ltLang="en-US" dirty="0">
                <a:latin typeface="Arial" panose="020B0604020202020204" pitchFamily="34" charset="0"/>
                <a:ea typeface="ＭＳ Ｐゴシック" panose="020B0600070205080204" pitchFamily="34" charset="-128"/>
                <a:cs typeface="Arial" panose="020B0604020202020204" pitchFamily="34" charset="0"/>
              </a:rPr>
              <a:t>Managing </a:t>
            </a:r>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In-flight faults</a:t>
            </a:r>
            <a:endParaRPr lang="en-GB" dirty="0"/>
          </a:p>
        </p:txBody>
      </p:sp>
      <p:sp>
        <p:nvSpPr>
          <p:cNvPr id="4" name="Text Placeholder 3"/>
          <p:cNvSpPr>
            <a:spLocks noGrp="1"/>
          </p:cNvSpPr>
          <p:nvPr>
            <p:ph type="body" sz="quarter" idx="10"/>
          </p:nvPr>
        </p:nvSpPr>
        <p:spPr/>
        <p:txBody>
          <a:bodyPr/>
          <a:lstStyle/>
          <a:p>
            <a:r>
              <a:rPr lang="en-GB" dirty="0" smtClean="0"/>
              <a:t>Cancellations</a:t>
            </a:r>
            <a:endParaRPr lang="en-GB" dirty="0"/>
          </a:p>
        </p:txBody>
      </p:sp>
      <p:sp>
        <p:nvSpPr>
          <p:cNvPr id="5" name="TextBox 4"/>
          <p:cNvSpPr txBox="1"/>
          <p:nvPr/>
        </p:nvSpPr>
        <p:spPr>
          <a:xfrm>
            <a:off x="8962164" y="6611112"/>
            <a:ext cx="190980" cy="246888"/>
          </a:xfrm>
          <a:prstGeom prst="rect">
            <a:avLst/>
          </a:prstGeom>
          <a:noFill/>
        </p:spPr>
        <p:txBody>
          <a:bodyPr wrap="square" lIns="0" tIns="0" rIns="0" bIns="0" rtlCol="0">
            <a:noAutofit/>
          </a:bodyPr>
          <a:lstStyle/>
          <a:p>
            <a:r>
              <a:rPr lang="en-GB" sz="1200" dirty="0" smtClean="0">
                <a:latin typeface="Arial" panose="020B0604020202020204" pitchFamily="34" charset="0"/>
                <a:cs typeface="Arial" panose="020B0604020202020204" pitchFamily="34" charset="0"/>
              </a:rPr>
              <a:t>14</a:t>
            </a:r>
            <a:endParaRPr lang="en-GB" sz="1200"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752066391"/>
              </p:ext>
            </p:extLst>
          </p:nvPr>
        </p:nvGraphicFramePr>
        <p:xfrm>
          <a:off x="238125" y="1399033"/>
          <a:ext cx="8658225" cy="5111495"/>
        </p:xfrm>
        <a:graphic>
          <a:graphicData uri="http://schemas.openxmlformats.org/drawingml/2006/table">
            <a:tbl>
              <a:tblPr firstRow="1" bandRow="1">
                <a:tableStyleId>{5C22544A-7EE6-4342-B048-85BDC9FD1C3A}</a:tableStyleId>
              </a:tblPr>
              <a:tblGrid>
                <a:gridCol w="1438275"/>
                <a:gridCol w="7219950"/>
              </a:tblGrid>
              <a:tr h="434880">
                <a:tc>
                  <a:txBody>
                    <a:bodyPr/>
                    <a:lstStyle/>
                    <a:p>
                      <a:r>
                        <a:rPr lang="en-GB" sz="1600" dirty="0" smtClean="0"/>
                        <a:t>Subject</a:t>
                      </a:r>
                      <a:endParaRPr lang="en-GB" sz="1600" dirty="0">
                        <a:latin typeface="Arial" pitchFamily="34" charset="0"/>
                        <a:cs typeface="Arial" pitchFamily="34" charset="0"/>
                      </a:endParaRPr>
                    </a:p>
                  </a:txBody>
                  <a:tcPr marT="45691" marB="45691"/>
                </a:tc>
                <a:tc>
                  <a:txBody>
                    <a:bodyPr/>
                    <a:lstStyle/>
                    <a:p>
                      <a:r>
                        <a:rPr lang="en-GB" sz="1600" dirty="0" smtClean="0"/>
                        <a:t>Best Practice</a:t>
                      </a:r>
                      <a:endParaRPr lang="en-GB" sz="1600" dirty="0">
                        <a:latin typeface="Arial" pitchFamily="34" charset="0"/>
                        <a:cs typeface="Arial" pitchFamily="34" charset="0"/>
                      </a:endParaRPr>
                    </a:p>
                  </a:txBody>
                  <a:tcPr marT="45691" marB="45691"/>
                </a:tc>
              </a:tr>
              <a:tr h="4676615">
                <a:tc>
                  <a:txBody>
                    <a:bodyPr/>
                    <a:lstStyle/>
                    <a:p>
                      <a:r>
                        <a:rPr lang="en-GB" sz="1200" b="1" kern="1200" dirty="0" smtClean="0">
                          <a:solidFill>
                            <a:schemeClr val="tx1"/>
                          </a:solidFill>
                          <a:latin typeface="Arial" pitchFamily="34" charset="0"/>
                          <a:ea typeface="+mn-ea"/>
                          <a:cs typeface="Arial" pitchFamily="34" charset="0"/>
                        </a:rPr>
                        <a:t>Managing fault cancellations</a:t>
                      </a:r>
                      <a:endParaRPr lang="en-GB" sz="1200" b="1" kern="1200" dirty="0">
                        <a:solidFill>
                          <a:schemeClr val="tx1"/>
                        </a:solidFill>
                        <a:latin typeface="Arial" pitchFamily="34" charset="0"/>
                        <a:ea typeface="+mn-ea"/>
                        <a:cs typeface="Arial" pitchFamily="34" charset="0"/>
                      </a:endParaRPr>
                    </a:p>
                  </a:txBody>
                  <a:tcPr marT="45703" marB="45703"/>
                </a:tc>
                <a:tc>
                  <a:txBody>
                    <a:bodyPr/>
                    <a:lstStyle/>
                    <a:p>
                      <a:pPr marL="0" marR="0" indent="0" algn="l" defTabSz="457200" rtl="0" eaLnBrk="1" fontAlgn="auto" latinLnBrk="0" hangingPunct="1">
                        <a:lnSpc>
                          <a:spcPct val="90000"/>
                        </a:lnSpc>
                        <a:spcBef>
                          <a:spcPct val="20000"/>
                        </a:spcBef>
                        <a:spcAft>
                          <a:spcPts val="0"/>
                        </a:spcAft>
                        <a:buClrTx/>
                        <a:buSzPct val="80000"/>
                        <a:buFontTx/>
                        <a:buNone/>
                        <a:tabLst/>
                        <a:defRPr/>
                      </a:pPr>
                      <a:r>
                        <a:rPr lang="en-GB" sz="1200" dirty="0" smtClean="0">
                          <a:latin typeface="Arial" pitchFamily="34" charset="0"/>
                          <a:cs typeface="Arial" pitchFamily="34" charset="0"/>
                        </a:rPr>
                        <a:t>If you</a:t>
                      </a:r>
                      <a:r>
                        <a:rPr lang="en-GB" sz="1200" baseline="0" dirty="0" smtClean="0">
                          <a:latin typeface="Arial" pitchFamily="34" charset="0"/>
                          <a:cs typeface="Arial" pitchFamily="34" charset="0"/>
                        </a:rPr>
                        <a:t> are notified by your customer that the fault should be cancelled you should notify Openreach immediately.</a:t>
                      </a:r>
                    </a:p>
                    <a:p>
                      <a:pPr marL="0" marR="0" indent="0" algn="l" defTabSz="457200" rtl="0" eaLnBrk="1" fontAlgn="auto" latinLnBrk="0" hangingPunct="1">
                        <a:lnSpc>
                          <a:spcPct val="90000"/>
                        </a:lnSpc>
                        <a:spcBef>
                          <a:spcPct val="20000"/>
                        </a:spcBef>
                        <a:spcAft>
                          <a:spcPts val="0"/>
                        </a:spcAft>
                        <a:buClrTx/>
                        <a:buSzPct val="80000"/>
                        <a:buFontTx/>
                        <a:buNone/>
                        <a:tabLst/>
                        <a:defRPr/>
                      </a:pPr>
                      <a:endParaRPr lang="en-GB" sz="1200" baseline="0" dirty="0" smtClean="0">
                        <a:latin typeface="Arial" pitchFamily="34" charset="0"/>
                        <a:cs typeface="Arial" pitchFamily="34" charset="0"/>
                      </a:endParaRPr>
                    </a:p>
                    <a:p>
                      <a:pPr marL="0" marR="0" indent="0" algn="l" defTabSz="457200" rtl="0" eaLnBrk="1" fontAlgn="auto" latinLnBrk="0" hangingPunct="1">
                        <a:lnSpc>
                          <a:spcPct val="90000"/>
                        </a:lnSpc>
                        <a:spcBef>
                          <a:spcPct val="20000"/>
                        </a:spcBef>
                        <a:spcAft>
                          <a:spcPts val="0"/>
                        </a:spcAft>
                        <a:buClrTx/>
                        <a:buSzPct val="80000"/>
                        <a:buFontTx/>
                        <a:buNone/>
                        <a:tabLst/>
                        <a:defRPr/>
                      </a:pPr>
                      <a:r>
                        <a:rPr lang="en-GB" sz="1200" baseline="0" dirty="0" smtClean="0">
                          <a:latin typeface="Arial" pitchFamily="34" charset="0"/>
                          <a:cs typeface="Arial" pitchFamily="34" charset="0"/>
                        </a:rPr>
                        <a:t>The Point of No Return (PoNR) on a fault is when an </a:t>
                      </a:r>
                      <a:r>
                        <a:rPr lang="en-GB" sz="1200" dirty="0" smtClean="0">
                          <a:latin typeface="Arial" pitchFamily="34" charset="0"/>
                          <a:cs typeface="Arial" pitchFamily="34" charset="0"/>
                        </a:rPr>
                        <a:t>engineer is despatched and this is signalled by sending a KCI with response code 3200</a:t>
                      </a:r>
                      <a:r>
                        <a:rPr lang="en-GB" sz="1200" baseline="0" dirty="0" smtClean="0">
                          <a:latin typeface="Arial" pitchFamily="34" charset="0"/>
                          <a:cs typeface="Arial" pitchFamily="34" charset="0"/>
                        </a:rPr>
                        <a:t> ‘Engineer Dispatched’.</a:t>
                      </a:r>
                      <a:endParaRPr lang="en-GB" sz="1200" dirty="0" smtClean="0">
                        <a:latin typeface="Arial" pitchFamily="34" charset="0"/>
                        <a:cs typeface="Arial" pitchFamily="34" charset="0"/>
                      </a:endParaRPr>
                    </a:p>
                    <a:p>
                      <a:pPr marL="0" marR="0" indent="0" algn="l" defTabSz="457200" rtl="0" eaLnBrk="1" fontAlgn="auto" latinLnBrk="0" hangingPunct="1">
                        <a:lnSpc>
                          <a:spcPct val="90000"/>
                        </a:lnSpc>
                        <a:spcBef>
                          <a:spcPct val="20000"/>
                        </a:spcBef>
                        <a:spcAft>
                          <a:spcPts val="0"/>
                        </a:spcAft>
                        <a:buClrTx/>
                        <a:buSzPct val="80000"/>
                        <a:buFontTx/>
                        <a:buNone/>
                        <a:tabLst/>
                        <a:defRPr/>
                      </a:pPr>
                      <a:endParaRPr lang="en-GB" sz="1200" baseline="0" dirty="0" smtClean="0">
                        <a:latin typeface="Arial" pitchFamily="34" charset="0"/>
                        <a:cs typeface="Arial" pitchFamily="34" charset="0"/>
                      </a:endParaRPr>
                    </a:p>
                    <a:p>
                      <a:pPr marL="0" marR="0" indent="0" algn="l" defTabSz="457200" rtl="0" eaLnBrk="1" fontAlgn="auto" latinLnBrk="0" hangingPunct="1">
                        <a:lnSpc>
                          <a:spcPct val="90000"/>
                        </a:lnSpc>
                        <a:spcBef>
                          <a:spcPct val="20000"/>
                        </a:spcBef>
                        <a:spcAft>
                          <a:spcPts val="0"/>
                        </a:spcAft>
                        <a:buClrTx/>
                        <a:buSzPct val="80000"/>
                        <a:buFontTx/>
                        <a:buNone/>
                        <a:tabLst/>
                        <a:defRPr/>
                      </a:pPr>
                      <a:r>
                        <a:rPr lang="en-GB" sz="1200" baseline="0" dirty="0" smtClean="0">
                          <a:latin typeface="Arial" pitchFamily="34" charset="0"/>
                          <a:cs typeface="Arial" pitchFamily="34" charset="0"/>
                        </a:rPr>
                        <a:t>If the fault is prior to the PoNR, please cancel the fault via the system. If the fault is beyond the PoNR,  you will need to contact the Openreach Service  Management Centre immediately to try and avoid an engineer being sent out. If an engineer has been tasked you could be charged an</a:t>
                      </a:r>
                      <a:r>
                        <a:rPr lang="en-GB" sz="1200" kern="1200" baseline="0" dirty="0" smtClean="0">
                          <a:solidFill>
                            <a:schemeClr val="dk1"/>
                          </a:solidFill>
                          <a:latin typeface="Arial" pitchFamily="34" charset="0"/>
                          <a:ea typeface="+mn-ea"/>
                          <a:cs typeface="Arial" pitchFamily="34" charset="0"/>
                        </a:rPr>
                        <a:t> abortive visit charge.</a:t>
                      </a:r>
                    </a:p>
                    <a:p>
                      <a:pPr marL="0" marR="0" indent="0" algn="l" defTabSz="457200" rtl="0" eaLnBrk="1" fontAlgn="auto" latinLnBrk="0" hangingPunct="1">
                        <a:lnSpc>
                          <a:spcPct val="90000"/>
                        </a:lnSpc>
                        <a:spcBef>
                          <a:spcPct val="20000"/>
                        </a:spcBef>
                        <a:spcAft>
                          <a:spcPts val="0"/>
                        </a:spcAft>
                        <a:buClrTx/>
                        <a:buSzPct val="80000"/>
                        <a:buFontTx/>
                        <a:buNone/>
                        <a:tabLst/>
                        <a:defRPr/>
                      </a:pPr>
                      <a:endParaRPr lang="en-GB" sz="1200" dirty="0" smtClean="0">
                        <a:latin typeface="Arial" pitchFamily="34" charset="0"/>
                        <a:cs typeface="Arial" pitchFamily="34" charset="0"/>
                      </a:endParaRPr>
                    </a:p>
                    <a:p>
                      <a:pPr marL="0" marR="0" indent="0" algn="l" defTabSz="457200" rtl="0" eaLnBrk="1" fontAlgn="auto" latinLnBrk="0" hangingPunct="1">
                        <a:lnSpc>
                          <a:spcPct val="90000"/>
                        </a:lnSpc>
                        <a:spcBef>
                          <a:spcPct val="20000"/>
                        </a:spcBef>
                        <a:spcAft>
                          <a:spcPts val="0"/>
                        </a:spcAft>
                        <a:buClrTx/>
                        <a:buSzPct val="80000"/>
                        <a:buFontTx/>
                        <a:buNone/>
                        <a:tabLst/>
                        <a:defRPr/>
                      </a:pPr>
                      <a:r>
                        <a:rPr lang="en-GB" sz="1200" dirty="0" smtClean="0">
                          <a:latin typeface="Arial" pitchFamily="34" charset="0"/>
                          <a:cs typeface="Arial" pitchFamily="34" charset="0"/>
                        </a:rPr>
                        <a:t>Openreach will </a:t>
                      </a:r>
                      <a:r>
                        <a:rPr lang="en-GB" sz="1200" kern="1200" dirty="0" smtClean="0">
                          <a:solidFill>
                            <a:schemeClr val="dk1"/>
                          </a:solidFill>
                          <a:latin typeface="Arial" pitchFamily="34" charset="0"/>
                          <a:ea typeface="+mn-ea"/>
                          <a:cs typeface="Arial" pitchFamily="34" charset="0"/>
                        </a:rPr>
                        <a:t>accept a cancellation of a fault (inc SFI) up to the </a:t>
                      </a:r>
                      <a:r>
                        <a:rPr lang="en-GB" sz="1200" kern="1200" dirty="0" err="1" smtClean="0">
                          <a:solidFill>
                            <a:schemeClr val="dk1"/>
                          </a:solidFill>
                          <a:latin typeface="Arial" pitchFamily="34" charset="0"/>
                          <a:ea typeface="+mn-ea"/>
                          <a:cs typeface="Arial" pitchFamily="34" charset="0"/>
                        </a:rPr>
                        <a:t>PoNR</a:t>
                      </a:r>
                      <a:r>
                        <a:rPr lang="en-GB" sz="1200" kern="1200" dirty="0" smtClean="0">
                          <a:solidFill>
                            <a:schemeClr val="dk1"/>
                          </a:solidFill>
                          <a:latin typeface="Arial" pitchFamily="34" charset="0"/>
                          <a:ea typeface="+mn-ea"/>
                          <a:cs typeface="Arial" pitchFamily="34" charset="0"/>
                        </a:rPr>
                        <a:t>, standard cancellation charges will not apply, but</a:t>
                      </a:r>
                      <a:r>
                        <a:rPr lang="en-GB" sz="1200" kern="1200" baseline="0" dirty="0" smtClean="0">
                          <a:solidFill>
                            <a:schemeClr val="dk1"/>
                          </a:solidFill>
                          <a:latin typeface="Arial" pitchFamily="34" charset="0"/>
                          <a:ea typeface="+mn-ea"/>
                          <a:cs typeface="Arial" pitchFamily="34" charset="0"/>
                        </a:rPr>
                        <a:t> </a:t>
                      </a:r>
                      <a:r>
                        <a:rPr lang="en-GB" sz="1200" kern="1200" dirty="0" smtClean="0">
                          <a:solidFill>
                            <a:schemeClr val="dk1"/>
                          </a:solidFill>
                          <a:latin typeface="Arial" pitchFamily="34" charset="0"/>
                          <a:ea typeface="+mn-ea"/>
                          <a:cs typeface="Arial" pitchFamily="34" charset="0"/>
                        </a:rPr>
                        <a:t>you may still be subject to other charges based on the combination of fault report and appointment you have selected.</a:t>
                      </a:r>
                    </a:p>
                  </a:txBody>
                  <a:tcPr marT="45703" marB="45703"/>
                </a:tc>
              </a:tr>
            </a:tbl>
          </a:graphicData>
        </a:graphic>
      </p:graphicFrame>
    </p:spTree>
    <p:extLst>
      <p:ext uri="{BB962C8B-B14F-4D97-AF65-F5344CB8AC3E}">
        <p14:creationId xmlns:p14="http://schemas.microsoft.com/office/powerpoint/2010/main" val="1499950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algn="just">
              <a:defRPr/>
            </a:pPr>
            <a:r>
              <a:rPr lang="en-GB" sz="1300" dirty="0">
                <a:latin typeface="Arial" panose="020B0604020202020204" pitchFamily="34" charset="0"/>
                <a:ea typeface="MS PGothic" pitchFamily="34" charset="-128"/>
                <a:cs typeface="Arial" panose="020B0604020202020204" pitchFamily="34" charset="0"/>
              </a:rPr>
              <a:t>As our CP customer IT design community, you have the ability to ensure the solutions work effectively and efficiently end to end. You share responsibility for increasing the success of these solutions from the first customer contact, to your customers issue being resolved.</a:t>
            </a:r>
          </a:p>
          <a:p>
            <a:pPr algn="just">
              <a:defRPr/>
            </a:pPr>
            <a:endParaRPr lang="en-GB" sz="1300" dirty="0">
              <a:latin typeface="Arial" panose="020B0604020202020204" pitchFamily="34" charset="0"/>
              <a:ea typeface="MS PGothic" pitchFamily="34" charset="-128"/>
              <a:cs typeface="Arial" panose="020B0604020202020204" pitchFamily="34" charset="0"/>
            </a:endParaRPr>
          </a:p>
          <a:p>
            <a:pPr algn="just">
              <a:defRPr/>
            </a:pPr>
            <a:r>
              <a:rPr lang="en-GB" sz="1300" dirty="0">
                <a:latin typeface="Arial" panose="020B0604020202020204" pitchFamily="34" charset="0"/>
                <a:ea typeface="MS PGothic" pitchFamily="34" charset="-128"/>
                <a:cs typeface="Arial" panose="020B0604020202020204" pitchFamily="34" charset="0"/>
              </a:rPr>
              <a:t>If you ensure the right information is captured, in the correct format and character length and passed to Openreach in the relevant fields, this will enable Openreach to present the correct information to the relevant parts of our desk based and field workforce. Specialist access information is an example of key information that if we’re aware of upfront, will enable our engineers to gain access effectively first time.</a:t>
            </a:r>
          </a:p>
          <a:p>
            <a:pPr algn="just">
              <a:defRPr/>
            </a:pPr>
            <a:endParaRPr lang="en-GB" sz="1300" dirty="0">
              <a:latin typeface="Arial" panose="020B0604020202020204" pitchFamily="34" charset="0"/>
              <a:ea typeface="MS PGothic" pitchFamily="34" charset="-128"/>
              <a:cs typeface="Arial" panose="020B0604020202020204" pitchFamily="34" charset="0"/>
            </a:endParaRPr>
          </a:p>
          <a:p>
            <a:pPr algn="just">
              <a:defRPr/>
            </a:pPr>
            <a:r>
              <a:rPr lang="en-GB" sz="1300" dirty="0">
                <a:latin typeface="Arial" panose="020B0604020202020204" pitchFamily="34" charset="0"/>
                <a:ea typeface="MS PGothic" pitchFamily="34" charset="-128"/>
                <a:cs typeface="Arial" panose="020B0604020202020204" pitchFamily="34" charset="0"/>
              </a:rPr>
              <a:t>The following slides highlight key information that your can guide your agents to capture and record in the correct fields to pass them onto Openreach. It is very important to note that each of these fields have character length limits and any extra characters you may provide will get truncated and important information may not reach us. Hence it is key that you highlight to your agents, where possible, if they have exceeded the information for a specific field.</a:t>
            </a:r>
          </a:p>
          <a:p>
            <a:pPr algn="just">
              <a:defRPr/>
            </a:pPr>
            <a:endParaRPr lang="en-GB" sz="1300" dirty="0">
              <a:latin typeface="Arial" panose="020B0604020202020204" pitchFamily="34" charset="0"/>
              <a:ea typeface="MS PGothic" pitchFamily="34" charset="-128"/>
              <a:cs typeface="Arial" panose="020B0604020202020204" pitchFamily="34" charset="0"/>
            </a:endParaRPr>
          </a:p>
          <a:p>
            <a:pPr algn="just">
              <a:defRPr/>
            </a:pPr>
            <a:r>
              <a:rPr lang="en-GB" sz="1300" dirty="0">
                <a:latin typeface="Arial" panose="020B0604020202020204" pitchFamily="34" charset="0"/>
                <a:ea typeface="MS PGothic" pitchFamily="34" charset="-128"/>
                <a:cs typeface="Arial" panose="020B0604020202020204" pitchFamily="34" charset="0"/>
              </a:rPr>
              <a:t>If you are a B2B CP, you need to refer to the XML definition document which Openreach publish as part of the release documentation. If you are a portal CP, most of these character length validations will be carried out by the portal during your order or fault placement journey.</a:t>
            </a:r>
          </a:p>
          <a:p>
            <a:endParaRPr lang="en-GB" sz="1300" dirty="0"/>
          </a:p>
        </p:txBody>
      </p:sp>
      <p:sp>
        <p:nvSpPr>
          <p:cNvPr id="3" name="Title 2"/>
          <p:cNvSpPr>
            <a:spLocks noGrp="1"/>
          </p:cNvSpPr>
          <p:nvPr>
            <p:ph type="title"/>
          </p:nvPr>
        </p:nvSpPr>
        <p:spPr/>
        <p:txBody>
          <a:bodyPr/>
          <a:lstStyle/>
          <a:p>
            <a:r>
              <a:rPr lang="en-GB" altLang="en-US" dirty="0">
                <a:latin typeface="Arial" panose="020B0604020202020204" pitchFamily="34" charset="0"/>
                <a:ea typeface="ＭＳ Ｐゴシック" panose="020B0600070205080204" pitchFamily="34" charset="-128"/>
                <a:cs typeface="Arial" panose="020B0604020202020204" pitchFamily="34" charset="0"/>
              </a:rPr>
              <a:t>Best Practice for the CP IT Design Community</a:t>
            </a:r>
            <a:endParaRPr lang="en-GB" dirty="0"/>
          </a:p>
        </p:txBody>
      </p:sp>
      <p:sp>
        <p:nvSpPr>
          <p:cNvPr id="4" name="Text Placeholder 3"/>
          <p:cNvSpPr>
            <a:spLocks noGrp="1"/>
          </p:cNvSpPr>
          <p:nvPr>
            <p:ph type="body" sz="quarter" idx="10"/>
          </p:nvPr>
        </p:nvSpPr>
        <p:spPr/>
        <p:txBody>
          <a:bodyPr/>
          <a:lstStyle/>
          <a:p>
            <a:r>
              <a:rPr lang="en-GB" dirty="0" smtClean="0"/>
              <a:t>Raise </a:t>
            </a:r>
            <a:r>
              <a:rPr lang="en-GB" dirty="0"/>
              <a:t>and Manage a Customer </a:t>
            </a:r>
            <a:r>
              <a:rPr lang="en-GB" dirty="0" smtClean="0"/>
              <a:t>Fault - Introduction</a:t>
            </a:r>
            <a:endParaRPr lang="en-GB" dirty="0"/>
          </a:p>
        </p:txBody>
      </p:sp>
      <p:sp>
        <p:nvSpPr>
          <p:cNvPr id="5" name="TextBox 4"/>
          <p:cNvSpPr txBox="1"/>
          <p:nvPr/>
        </p:nvSpPr>
        <p:spPr>
          <a:xfrm>
            <a:off x="8962164" y="6611112"/>
            <a:ext cx="190980" cy="246888"/>
          </a:xfrm>
          <a:prstGeom prst="rect">
            <a:avLst/>
          </a:prstGeom>
          <a:noFill/>
        </p:spPr>
        <p:txBody>
          <a:bodyPr wrap="square" lIns="0" tIns="0" rIns="0" bIns="0" rtlCol="0">
            <a:noAutofit/>
          </a:bodyPr>
          <a:lstStyle/>
          <a:p>
            <a:r>
              <a:rPr lang="en-GB" sz="1200" dirty="0" smtClean="0">
                <a:latin typeface="Arial" panose="020B0604020202020204" pitchFamily="34" charset="0"/>
                <a:cs typeface="Arial" panose="020B0604020202020204" pitchFamily="34" charset="0"/>
              </a:rPr>
              <a:t>15</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2980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Practice </a:t>
            </a:r>
            <a:r>
              <a:rPr lang="en-GB" altLang="en-US" dirty="0">
                <a:latin typeface="Arial" panose="020B0604020202020204" pitchFamily="34" charset="0"/>
                <a:ea typeface="ＭＳ Ｐゴシック" panose="020B0600070205080204" pitchFamily="34" charset="-128"/>
                <a:cs typeface="Arial" panose="020B0604020202020204" pitchFamily="34" charset="0"/>
              </a:rPr>
              <a:t>for the CP IT Design Community</a:t>
            </a:r>
            <a:endParaRPr lang="en-GB" dirty="0"/>
          </a:p>
        </p:txBody>
      </p:sp>
      <p:sp>
        <p:nvSpPr>
          <p:cNvPr id="4" name="Text Placeholder 3"/>
          <p:cNvSpPr>
            <a:spLocks noGrp="1"/>
          </p:cNvSpPr>
          <p:nvPr>
            <p:ph type="body" sz="quarter" idx="10"/>
          </p:nvPr>
        </p:nvSpPr>
        <p:spPr/>
        <p:txBody>
          <a:bodyPr/>
          <a:lstStyle/>
          <a:p>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End </a:t>
            </a:r>
            <a:r>
              <a:rPr lang="en-GB" altLang="en-US" dirty="0">
                <a:latin typeface="Arial" panose="020B0604020202020204" pitchFamily="34" charset="0"/>
                <a:ea typeface="ＭＳ Ｐゴシック" panose="020B0600070205080204" pitchFamily="34" charset="-128"/>
                <a:cs typeface="Arial" panose="020B0604020202020204" pitchFamily="34" charset="0"/>
              </a:rPr>
              <a:t>Customer and Home/Premises Environment Information</a:t>
            </a:r>
            <a:endParaRPr lang="en-GB" dirty="0"/>
          </a:p>
        </p:txBody>
      </p:sp>
      <p:sp>
        <p:nvSpPr>
          <p:cNvPr id="5" name="TextBox 4"/>
          <p:cNvSpPr txBox="1"/>
          <p:nvPr/>
        </p:nvSpPr>
        <p:spPr>
          <a:xfrm>
            <a:off x="8962164" y="6611112"/>
            <a:ext cx="190980" cy="246888"/>
          </a:xfrm>
          <a:prstGeom prst="rect">
            <a:avLst/>
          </a:prstGeom>
          <a:noFill/>
        </p:spPr>
        <p:txBody>
          <a:bodyPr wrap="square" lIns="0" tIns="0" rIns="0" bIns="0" rtlCol="0">
            <a:noAutofit/>
          </a:bodyPr>
          <a:lstStyle/>
          <a:p>
            <a:r>
              <a:rPr lang="en-GB" sz="1200" dirty="0" smtClean="0">
                <a:latin typeface="Arial" panose="020B0604020202020204" pitchFamily="34" charset="0"/>
                <a:cs typeface="Arial" panose="020B0604020202020204" pitchFamily="34" charset="0"/>
              </a:rPr>
              <a:t>16</a:t>
            </a:r>
            <a:endParaRPr lang="en-GB" sz="1200" dirty="0">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126715331"/>
              </p:ext>
            </p:extLst>
          </p:nvPr>
        </p:nvGraphicFramePr>
        <p:xfrm>
          <a:off x="215583" y="1179003"/>
          <a:ext cx="8746582" cy="5601177"/>
        </p:xfrm>
        <a:graphic>
          <a:graphicData uri="http://schemas.openxmlformats.org/drawingml/2006/table">
            <a:tbl>
              <a:tblPr firstRow="1" bandRow="1">
                <a:tableStyleId>{073A0DAA-6AF3-43AB-8588-CEC1D06C72B9}</a:tableStyleId>
              </a:tblPr>
              <a:tblGrid>
                <a:gridCol w="2663804"/>
                <a:gridCol w="904673"/>
                <a:gridCol w="992221"/>
                <a:gridCol w="4185884"/>
              </a:tblGrid>
              <a:tr h="509761">
                <a:tc>
                  <a:txBody>
                    <a:bodyPr/>
                    <a:lstStyle/>
                    <a:p>
                      <a:pPr algn="ctr"/>
                      <a:r>
                        <a:rPr lang="en-GB" sz="1100" dirty="0" smtClean="0">
                          <a:latin typeface="Arial" panose="020B0604020202020204" pitchFamily="34" charset="0"/>
                          <a:cs typeface="Arial" panose="020B0604020202020204" pitchFamily="34" charset="0"/>
                        </a:rPr>
                        <a:t>Field Name</a:t>
                      </a:r>
                      <a:endParaRPr lang="en-GB" sz="1100" b="1" dirty="0">
                        <a:latin typeface="Arial" pitchFamily="34" charset="0"/>
                        <a:cs typeface="Arial" pitchFamily="34" charset="0"/>
                      </a:endParaRPr>
                    </a:p>
                  </a:txBody>
                  <a:tcPr marL="91450" marR="91450" marT="45675" marB="45675"/>
                </a:tc>
                <a:tc>
                  <a:txBody>
                    <a:bodyPr/>
                    <a:lstStyle/>
                    <a:p>
                      <a:pPr algn="ctr"/>
                      <a:r>
                        <a:rPr lang="en-GB" sz="1100" dirty="0" smtClean="0">
                          <a:latin typeface="Arial" panose="020B0604020202020204" pitchFamily="34" charset="0"/>
                          <a:cs typeface="Arial" panose="020B0604020202020204" pitchFamily="34" charset="0"/>
                        </a:rPr>
                        <a:t>Character Limit</a:t>
                      </a:r>
                      <a:endParaRPr lang="en-GB" sz="1100" b="1" dirty="0">
                        <a:latin typeface="Arial" pitchFamily="34" charset="0"/>
                        <a:cs typeface="Arial" pitchFamily="34" charset="0"/>
                      </a:endParaRPr>
                    </a:p>
                  </a:txBody>
                  <a:tcPr marL="91450" marR="91450" marT="45675" marB="45675"/>
                </a:tc>
                <a:tc>
                  <a:txBody>
                    <a:bodyPr/>
                    <a:lstStyle/>
                    <a:p>
                      <a:pPr algn="ctr"/>
                      <a:r>
                        <a:rPr lang="en-GB" sz="1100" dirty="0" smtClean="0">
                          <a:latin typeface="Arial" panose="020B0604020202020204" pitchFamily="34" charset="0"/>
                          <a:cs typeface="Arial" panose="020B0604020202020204" pitchFamily="34" charset="0"/>
                        </a:rPr>
                        <a:t>Amendable</a:t>
                      </a:r>
                      <a:endParaRPr lang="en-GB" sz="1100" b="1" dirty="0">
                        <a:latin typeface="Arial" pitchFamily="34" charset="0"/>
                        <a:cs typeface="Arial" pitchFamily="34" charset="0"/>
                      </a:endParaRPr>
                    </a:p>
                  </a:txBody>
                  <a:tcPr marL="91450" marR="91450" marT="45675" marB="45675"/>
                </a:tc>
                <a:tc>
                  <a:txBody>
                    <a:bodyPr/>
                    <a:lstStyle/>
                    <a:p>
                      <a:pPr algn="ctr"/>
                      <a:r>
                        <a:rPr lang="en-GB" sz="1100" dirty="0" smtClean="0">
                          <a:latin typeface="Arial" panose="020B0604020202020204" pitchFamily="34" charset="0"/>
                          <a:cs typeface="Arial" panose="020B0604020202020204" pitchFamily="34" charset="0"/>
                        </a:rPr>
                        <a:t>Description</a:t>
                      </a:r>
                      <a:endParaRPr lang="en-GB" sz="1100" b="1" dirty="0">
                        <a:latin typeface="Arial" pitchFamily="34" charset="0"/>
                        <a:cs typeface="Arial" pitchFamily="34" charset="0"/>
                      </a:endParaRPr>
                    </a:p>
                  </a:txBody>
                  <a:tcPr marL="91450" marR="91450" marT="45675" marB="45675"/>
                </a:tc>
              </a:tr>
              <a:tr h="773289">
                <a:tc>
                  <a:txBody>
                    <a:bodyPr/>
                    <a:lstStyle/>
                    <a:p>
                      <a:r>
                        <a:rPr lang="en-GB" sz="1000" b="1" dirty="0" smtClean="0">
                          <a:latin typeface="Arial" panose="020B0604020202020204" pitchFamily="34" charset="0"/>
                          <a:cs typeface="Arial" panose="020B0604020202020204" pitchFamily="34" charset="0"/>
                        </a:rPr>
                        <a:t>//</a:t>
                      </a:r>
                      <a:r>
                        <a:rPr lang="en-GB" sz="1000" b="1" dirty="0" err="1" smtClean="0">
                          <a:latin typeface="Arial" panose="020B0604020202020204" pitchFamily="34" charset="0"/>
                          <a:cs typeface="Arial" panose="020B0604020202020204" pitchFamily="34" charset="0"/>
                        </a:rPr>
                        <a:t>EndUserParty</a:t>
                      </a:r>
                      <a:r>
                        <a:rPr lang="en-GB" sz="1000" b="1" dirty="0" smtClean="0">
                          <a:latin typeface="Arial" panose="020B0604020202020204" pitchFamily="34" charset="0"/>
                          <a:cs typeface="Arial" panose="020B0604020202020204" pitchFamily="34" charset="0"/>
                        </a:rPr>
                        <a:t>/Party/</a:t>
                      </a:r>
                      <a:r>
                        <a:rPr lang="en-GB" sz="1000" b="1" dirty="0" err="1" smtClean="0">
                          <a:latin typeface="Arial" panose="020B0604020202020204" pitchFamily="34" charset="0"/>
                          <a:cs typeface="Arial" panose="020B0604020202020204" pitchFamily="34" charset="0"/>
                        </a:rPr>
                        <a:t>TroubleReportContact</a:t>
                      </a:r>
                      <a:r>
                        <a:rPr lang="en-GB" sz="1000" b="1" dirty="0" smtClean="0">
                          <a:latin typeface="Arial" panose="020B0604020202020204" pitchFamily="34" charset="0"/>
                          <a:cs typeface="Arial" panose="020B0604020202020204" pitchFamily="34" charset="0"/>
                        </a:rPr>
                        <a:t>/</a:t>
                      </a:r>
                      <a:r>
                        <a:rPr lang="en-GB" sz="1000" b="1" dirty="0" err="1" smtClean="0">
                          <a:latin typeface="Arial" panose="020B0604020202020204" pitchFamily="34" charset="0"/>
                          <a:cs typeface="Arial" panose="020B0604020202020204" pitchFamily="34" charset="0"/>
                        </a:rPr>
                        <a:t>DetailedContact</a:t>
                      </a:r>
                      <a:r>
                        <a:rPr lang="en-GB" sz="1000" b="1" dirty="0" smtClean="0">
                          <a:latin typeface="Arial" panose="020B0604020202020204" pitchFamily="34" charset="0"/>
                          <a:cs typeface="Arial" panose="020B0604020202020204" pitchFamily="34" charset="0"/>
                        </a:rPr>
                        <a:t>/</a:t>
                      </a:r>
                      <a:r>
                        <a:rPr lang="en-GB" sz="1000" b="1" dirty="0" err="1" smtClean="0">
                          <a:latin typeface="Arial" panose="020B0604020202020204" pitchFamily="34" charset="0"/>
                          <a:cs typeface="Arial" panose="020B0604020202020204" pitchFamily="34" charset="0"/>
                        </a:rPr>
                        <a:t>ContactName</a:t>
                      </a:r>
                      <a:endParaRPr lang="en-GB" sz="1000" b="1" dirty="0">
                        <a:solidFill>
                          <a:schemeClr val="tx1"/>
                        </a:solidFill>
                        <a:latin typeface="Arial" pitchFamily="34" charset="0"/>
                        <a:cs typeface="Arial" pitchFamily="34" charset="0"/>
                      </a:endParaRPr>
                    </a:p>
                  </a:txBody>
                  <a:tcPr marL="91450" marR="91450" marT="45675" marB="45675"/>
                </a:tc>
                <a:tc>
                  <a:txBody>
                    <a:bodyPr/>
                    <a:lstStyle/>
                    <a:p>
                      <a:pPr algn="ctr"/>
                      <a:r>
                        <a:rPr lang="en-GB" sz="1000" dirty="0" smtClean="0">
                          <a:latin typeface="Arial" panose="020B0604020202020204" pitchFamily="34" charset="0"/>
                          <a:cs typeface="Arial" panose="020B0604020202020204" pitchFamily="34" charset="0"/>
                        </a:rPr>
                        <a:t>50</a:t>
                      </a:r>
                      <a:endParaRPr lang="en-GB" sz="1000" dirty="0">
                        <a:solidFill>
                          <a:schemeClr val="tx1"/>
                        </a:solidFill>
                        <a:latin typeface="Arial" pitchFamily="34" charset="0"/>
                        <a:cs typeface="Arial" pitchFamily="34" charset="0"/>
                      </a:endParaRPr>
                    </a:p>
                  </a:txBody>
                  <a:tcPr marL="91450" marR="91450" marT="45675" marB="45675" anchor="ctr"/>
                </a:tc>
                <a:tc>
                  <a:txBody>
                    <a:bodyPr/>
                    <a:lstStyle/>
                    <a:p>
                      <a:pPr algn="ctr"/>
                      <a:r>
                        <a:rPr lang="en-GB" sz="1000" baseline="0" dirty="0" smtClean="0">
                          <a:latin typeface="Arial" panose="020B0604020202020204" pitchFamily="34" charset="0"/>
                          <a:cs typeface="Arial" panose="020B0604020202020204" pitchFamily="34" charset="0"/>
                        </a:rPr>
                        <a:t>Amendable</a:t>
                      </a:r>
                      <a:endParaRPr lang="en-GB" sz="1000" dirty="0">
                        <a:solidFill>
                          <a:schemeClr val="tx1"/>
                        </a:solidFill>
                        <a:latin typeface="Arial" pitchFamily="34" charset="0"/>
                        <a:cs typeface="Arial" pitchFamily="34" charset="0"/>
                      </a:endParaRPr>
                    </a:p>
                  </a:txBody>
                  <a:tcPr marL="91450" marR="91450" marT="45675" marB="45675"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kern="1200" baseline="0" dirty="0" smtClean="0">
                          <a:latin typeface="Arial" panose="020B0604020202020204" pitchFamily="34" charset="0"/>
                          <a:cs typeface="Arial" panose="020B0604020202020204" pitchFamily="34" charset="0"/>
                        </a:rPr>
                        <a:t>Provide the name of the person who is expected to be available at site when our engineer visits to resolve the problem with the service.</a:t>
                      </a:r>
                      <a:endParaRPr lang="en-GB" sz="1000" kern="1200" baseline="0" dirty="0" smtClean="0">
                        <a:solidFill>
                          <a:schemeClr val="tx1"/>
                        </a:solidFill>
                        <a:latin typeface="Arial" pitchFamily="34" charset="0"/>
                        <a:ea typeface="+mn-ea"/>
                        <a:cs typeface="Arial" pitchFamily="34" charset="0"/>
                      </a:endParaRPr>
                    </a:p>
                  </a:txBody>
                  <a:tcPr marL="91450" marR="91450" marT="45707" marB="45707"/>
                </a:tc>
              </a:tr>
              <a:tr h="773289">
                <a:tc>
                  <a:txBody>
                    <a:bodyPr/>
                    <a:lstStyle/>
                    <a:p>
                      <a:r>
                        <a:rPr lang="en-GB" sz="1000" b="1" dirty="0" smtClean="0">
                          <a:latin typeface="Arial" panose="020B0604020202020204" pitchFamily="34" charset="0"/>
                          <a:cs typeface="Arial" panose="020B0604020202020204" pitchFamily="34" charset="0"/>
                        </a:rPr>
                        <a:t>//</a:t>
                      </a:r>
                      <a:r>
                        <a:rPr lang="en-GB" sz="1000" b="1" dirty="0" err="1" smtClean="0">
                          <a:latin typeface="Arial" panose="020B0604020202020204" pitchFamily="34" charset="0"/>
                          <a:cs typeface="Arial" panose="020B0604020202020204" pitchFamily="34" charset="0"/>
                        </a:rPr>
                        <a:t>EndUserParty</a:t>
                      </a:r>
                      <a:r>
                        <a:rPr lang="en-GB" sz="1000" b="1" dirty="0" smtClean="0">
                          <a:latin typeface="Arial" panose="020B0604020202020204" pitchFamily="34" charset="0"/>
                          <a:cs typeface="Arial" panose="020B0604020202020204" pitchFamily="34" charset="0"/>
                        </a:rPr>
                        <a:t>/Party/</a:t>
                      </a:r>
                      <a:r>
                        <a:rPr lang="en-GB" sz="1000" b="1" dirty="0" err="1" smtClean="0">
                          <a:latin typeface="Arial" panose="020B0604020202020204" pitchFamily="34" charset="0"/>
                          <a:cs typeface="Arial" panose="020B0604020202020204" pitchFamily="34" charset="0"/>
                        </a:rPr>
                        <a:t>TroubleReportContact</a:t>
                      </a:r>
                      <a:r>
                        <a:rPr lang="en-GB" sz="1000" b="1" dirty="0" smtClean="0">
                          <a:latin typeface="Arial" panose="020B0604020202020204" pitchFamily="34" charset="0"/>
                          <a:cs typeface="Arial" panose="020B0604020202020204" pitchFamily="34" charset="0"/>
                        </a:rPr>
                        <a:t>/</a:t>
                      </a:r>
                      <a:r>
                        <a:rPr lang="en-GB" sz="1000" b="1" dirty="0" err="1" smtClean="0">
                          <a:latin typeface="Arial" panose="020B0604020202020204" pitchFamily="34" charset="0"/>
                          <a:cs typeface="Arial" panose="020B0604020202020204" pitchFamily="34" charset="0"/>
                        </a:rPr>
                        <a:t>DetailedContact</a:t>
                      </a:r>
                      <a:r>
                        <a:rPr lang="en-GB" sz="1000" b="1" dirty="0" smtClean="0">
                          <a:latin typeface="Arial" panose="020B0604020202020204" pitchFamily="34" charset="0"/>
                          <a:cs typeface="Arial" panose="020B0604020202020204" pitchFamily="34" charset="0"/>
                        </a:rPr>
                        <a:t>/Telephone</a:t>
                      </a:r>
                      <a:endParaRPr lang="en-GB" sz="1000" b="1" dirty="0">
                        <a:solidFill>
                          <a:schemeClr val="tx1"/>
                        </a:solidFill>
                        <a:latin typeface="Arial" pitchFamily="34" charset="0"/>
                        <a:cs typeface="Arial" pitchFamily="34" charset="0"/>
                      </a:endParaRPr>
                    </a:p>
                  </a:txBody>
                  <a:tcPr marL="91450" marR="91450" marT="45675" marB="45675"/>
                </a:tc>
                <a:tc>
                  <a:txBody>
                    <a:bodyPr/>
                    <a:lstStyle/>
                    <a:p>
                      <a:pPr algn="ctr"/>
                      <a:r>
                        <a:rPr lang="en-GB" sz="1000" dirty="0" smtClean="0">
                          <a:latin typeface="Arial" panose="020B0604020202020204" pitchFamily="34" charset="0"/>
                          <a:cs typeface="Arial" panose="020B0604020202020204" pitchFamily="34" charset="0"/>
                        </a:rPr>
                        <a:t>11</a:t>
                      </a:r>
                      <a:endParaRPr lang="en-GB" sz="1000" dirty="0">
                        <a:solidFill>
                          <a:schemeClr val="tx1"/>
                        </a:solidFill>
                        <a:latin typeface="Arial" pitchFamily="34" charset="0"/>
                        <a:cs typeface="Arial" pitchFamily="34" charset="0"/>
                      </a:endParaRPr>
                    </a:p>
                  </a:txBody>
                  <a:tcPr marL="91450" marR="91450" marT="45675" marB="45675"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000" baseline="0" dirty="0" smtClean="0">
                          <a:latin typeface="Arial" panose="020B0604020202020204" pitchFamily="34" charset="0"/>
                          <a:cs typeface="Arial" panose="020B0604020202020204" pitchFamily="34" charset="0"/>
                        </a:rPr>
                        <a:t>Amendable</a:t>
                      </a:r>
                      <a:endParaRPr lang="en-GB" sz="1000" dirty="0" smtClean="0">
                        <a:solidFill>
                          <a:schemeClr val="tx1"/>
                        </a:solidFill>
                        <a:latin typeface="Arial" pitchFamily="34" charset="0"/>
                        <a:cs typeface="Arial" pitchFamily="34" charset="0"/>
                      </a:endParaRPr>
                    </a:p>
                  </a:txBody>
                  <a:tcPr marL="91450" marR="91450" marT="45675" marB="45675" anchor="ctr"/>
                </a:tc>
                <a:tc>
                  <a:txBody>
                    <a:bodyPr/>
                    <a:lstStyle/>
                    <a:p>
                      <a:r>
                        <a:rPr lang="en-GB" sz="1000" dirty="0" smtClean="0">
                          <a:latin typeface="Arial" panose="020B0604020202020204" pitchFamily="34" charset="0"/>
                          <a:cs typeface="Arial" panose="020B0604020202020204" pitchFamily="34" charset="0"/>
                        </a:rPr>
                        <a:t>The engineer will ring your customer on this number prior to arrival or if they are unable to locate or gain access to the premises.</a:t>
                      </a:r>
                      <a:endParaRPr lang="en-GB" sz="1000" dirty="0">
                        <a:solidFill>
                          <a:schemeClr val="tx1"/>
                        </a:solidFill>
                        <a:latin typeface="Arial" pitchFamily="34" charset="0"/>
                        <a:cs typeface="Arial" pitchFamily="34" charset="0"/>
                      </a:endParaRPr>
                    </a:p>
                  </a:txBody>
                  <a:tcPr marL="91450" marR="91450" marT="45707" marB="45707"/>
                </a:tc>
              </a:tr>
              <a:tr h="773289">
                <a:tc>
                  <a:txBody>
                    <a:bodyPr/>
                    <a:lstStyle/>
                    <a:p>
                      <a:r>
                        <a:rPr lang="en-GB" sz="1000" b="1" dirty="0" smtClean="0">
                          <a:latin typeface="Arial" panose="020B0604020202020204" pitchFamily="34" charset="0"/>
                          <a:cs typeface="Arial" panose="020B0604020202020204" pitchFamily="34" charset="0"/>
                        </a:rPr>
                        <a:t>//</a:t>
                      </a:r>
                      <a:r>
                        <a:rPr lang="en-GB" sz="1000" b="1" dirty="0" err="1" smtClean="0">
                          <a:latin typeface="Arial" panose="020B0604020202020204" pitchFamily="34" charset="0"/>
                          <a:cs typeface="Arial" panose="020B0604020202020204" pitchFamily="34" charset="0"/>
                        </a:rPr>
                        <a:t>EndUserParty</a:t>
                      </a:r>
                      <a:r>
                        <a:rPr lang="en-GB" sz="1000" b="1" dirty="0" smtClean="0">
                          <a:latin typeface="Arial" panose="020B0604020202020204" pitchFamily="34" charset="0"/>
                          <a:cs typeface="Arial" panose="020B0604020202020204" pitchFamily="34" charset="0"/>
                        </a:rPr>
                        <a:t>/Party/</a:t>
                      </a:r>
                      <a:r>
                        <a:rPr lang="en-GB" sz="1000" b="1" dirty="0" err="1" smtClean="0">
                          <a:latin typeface="Arial" panose="020B0604020202020204" pitchFamily="34" charset="0"/>
                          <a:cs typeface="Arial" panose="020B0604020202020204" pitchFamily="34" charset="0"/>
                        </a:rPr>
                        <a:t>TroubleReportContact</a:t>
                      </a:r>
                      <a:r>
                        <a:rPr lang="en-GB" sz="1000" b="1" dirty="0" smtClean="0">
                          <a:latin typeface="Arial" panose="020B0604020202020204" pitchFamily="34" charset="0"/>
                          <a:cs typeface="Arial" panose="020B0604020202020204" pitchFamily="34" charset="0"/>
                        </a:rPr>
                        <a:t>/</a:t>
                      </a:r>
                      <a:r>
                        <a:rPr lang="en-GB" sz="1000" b="1" dirty="0" err="1" smtClean="0">
                          <a:latin typeface="Arial" panose="020B0604020202020204" pitchFamily="34" charset="0"/>
                          <a:cs typeface="Arial" panose="020B0604020202020204" pitchFamily="34" charset="0"/>
                        </a:rPr>
                        <a:t>DetailedContact</a:t>
                      </a:r>
                      <a:r>
                        <a:rPr lang="en-GB" sz="1000" b="1" dirty="0" smtClean="0">
                          <a:latin typeface="Arial" panose="020B0604020202020204" pitchFamily="34" charset="0"/>
                          <a:cs typeface="Arial" panose="020B0604020202020204" pitchFamily="34" charset="0"/>
                        </a:rPr>
                        <a:t>/</a:t>
                      </a:r>
                      <a:r>
                        <a:rPr lang="en-GB" sz="1000" b="1" dirty="0" err="1" smtClean="0">
                          <a:latin typeface="Arial" panose="020B0604020202020204" pitchFamily="34" charset="0"/>
                          <a:cs typeface="Arial" panose="020B0604020202020204" pitchFamily="34" charset="0"/>
                        </a:rPr>
                        <a:t>SecondaryTelephone</a:t>
                      </a:r>
                      <a:endParaRPr lang="en-GB" sz="1000" b="1" dirty="0">
                        <a:solidFill>
                          <a:schemeClr val="tx1"/>
                        </a:solidFill>
                        <a:latin typeface="Arial" pitchFamily="34" charset="0"/>
                        <a:cs typeface="Arial" pitchFamily="34" charset="0"/>
                      </a:endParaRPr>
                    </a:p>
                  </a:txBody>
                  <a:tcPr marL="91450" marR="91450" marT="45675" marB="45675"/>
                </a:tc>
                <a:tc>
                  <a:txBody>
                    <a:bodyPr/>
                    <a:lstStyle/>
                    <a:p>
                      <a:pPr algn="ctr"/>
                      <a:r>
                        <a:rPr lang="en-GB" sz="1000" dirty="0" smtClean="0">
                          <a:latin typeface="Arial" panose="020B0604020202020204" pitchFamily="34" charset="0"/>
                          <a:cs typeface="Arial" panose="020B0604020202020204" pitchFamily="34" charset="0"/>
                        </a:rPr>
                        <a:t>11</a:t>
                      </a:r>
                      <a:endParaRPr lang="en-GB" sz="1000" dirty="0">
                        <a:solidFill>
                          <a:schemeClr val="tx1"/>
                        </a:solidFill>
                        <a:latin typeface="Arial" pitchFamily="34" charset="0"/>
                        <a:cs typeface="Arial" pitchFamily="34" charset="0"/>
                      </a:endParaRPr>
                    </a:p>
                  </a:txBody>
                  <a:tcPr marL="91450" marR="91450" marT="45675" marB="45675"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000" baseline="0" dirty="0" smtClean="0">
                          <a:latin typeface="Arial" panose="020B0604020202020204" pitchFamily="34" charset="0"/>
                          <a:cs typeface="Arial" panose="020B0604020202020204" pitchFamily="34" charset="0"/>
                        </a:rPr>
                        <a:t>Amendable</a:t>
                      </a:r>
                      <a:endParaRPr lang="en-GB" sz="1000" dirty="0" smtClean="0">
                        <a:solidFill>
                          <a:schemeClr val="tx1"/>
                        </a:solidFill>
                        <a:latin typeface="Arial" pitchFamily="34" charset="0"/>
                        <a:cs typeface="Arial" pitchFamily="34" charset="0"/>
                      </a:endParaRPr>
                    </a:p>
                  </a:txBody>
                  <a:tcPr marL="91450" marR="91450" marT="45675" marB="45675" anchor="ctr"/>
                </a:tc>
                <a:tc>
                  <a:txBody>
                    <a:bodyPr/>
                    <a:lstStyle/>
                    <a:p>
                      <a:r>
                        <a:rPr lang="en-GB" sz="1000" dirty="0" smtClean="0">
                          <a:latin typeface="Arial" panose="020B0604020202020204" pitchFamily="34" charset="0"/>
                          <a:cs typeface="Arial" panose="020B0604020202020204" pitchFamily="34" charset="0"/>
                        </a:rPr>
                        <a:t>The engineer may ring your customer on this number if required prior to arrival or if they are unable to locate or gain access to the premises.</a:t>
                      </a:r>
                      <a:endParaRPr lang="en-GB" sz="1000" dirty="0" smtClean="0">
                        <a:solidFill>
                          <a:schemeClr val="tx1"/>
                        </a:solidFill>
                        <a:latin typeface="Arial" pitchFamily="34" charset="0"/>
                        <a:cs typeface="Arial" pitchFamily="34" charset="0"/>
                      </a:endParaRPr>
                    </a:p>
                  </a:txBody>
                  <a:tcPr marL="91450" marR="91450" marT="45707" marB="45707"/>
                </a:tc>
              </a:tr>
              <a:tr h="1202963">
                <a:tc>
                  <a:txBody>
                    <a:bodyPr/>
                    <a:lstStyle/>
                    <a:p>
                      <a:r>
                        <a:rPr lang="en-GB" sz="1000" b="1" dirty="0" smtClean="0">
                          <a:latin typeface="Arial" panose="020B0604020202020204" pitchFamily="34" charset="0"/>
                          <a:cs typeface="Arial" panose="020B0604020202020204" pitchFamily="34" charset="0"/>
                        </a:rPr>
                        <a:t>//</a:t>
                      </a:r>
                      <a:r>
                        <a:rPr lang="en-GB" sz="1000" b="1" dirty="0" err="1" smtClean="0">
                          <a:latin typeface="Arial" panose="020B0604020202020204" pitchFamily="34" charset="0"/>
                          <a:cs typeface="Arial" panose="020B0604020202020204" pitchFamily="34" charset="0"/>
                        </a:rPr>
                        <a:t>EndUserParty</a:t>
                      </a:r>
                      <a:r>
                        <a:rPr lang="en-GB" sz="1000" b="1" dirty="0" smtClean="0">
                          <a:latin typeface="Arial" panose="020B0604020202020204" pitchFamily="34" charset="0"/>
                          <a:cs typeface="Arial" panose="020B0604020202020204" pitchFamily="34" charset="0"/>
                        </a:rPr>
                        <a:t>/Party/</a:t>
                      </a:r>
                      <a:r>
                        <a:rPr lang="en-GB" sz="1000" b="1" dirty="0" err="1" smtClean="0">
                          <a:latin typeface="Arial" panose="020B0604020202020204" pitchFamily="34" charset="0"/>
                          <a:cs typeface="Arial" panose="020B0604020202020204" pitchFamily="34" charset="0"/>
                        </a:rPr>
                        <a:t>TroubleReportContact</a:t>
                      </a:r>
                      <a:r>
                        <a:rPr lang="en-GB" sz="1000" b="1" dirty="0" smtClean="0">
                          <a:latin typeface="Arial" panose="020B0604020202020204" pitchFamily="34" charset="0"/>
                          <a:cs typeface="Arial" panose="020B0604020202020204" pitchFamily="34" charset="0"/>
                        </a:rPr>
                        <a:t>/</a:t>
                      </a:r>
                      <a:r>
                        <a:rPr lang="en-GB" sz="1000" b="1" dirty="0" err="1" smtClean="0">
                          <a:latin typeface="Arial" panose="020B0604020202020204" pitchFamily="34" charset="0"/>
                          <a:cs typeface="Arial" panose="020B0604020202020204" pitchFamily="34" charset="0"/>
                        </a:rPr>
                        <a:t>DetailedContact</a:t>
                      </a:r>
                      <a:r>
                        <a:rPr lang="en-GB" sz="1000" b="1" dirty="0" smtClean="0">
                          <a:latin typeface="Arial" panose="020B0604020202020204" pitchFamily="34" charset="0"/>
                          <a:cs typeface="Arial" panose="020B0604020202020204" pitchFamily="34" charset="0"/>
                        </a:rPr>
                        <a:t>/Email</a:t>
                      </a:r>
                      <a:endParaRPr lang="en-GB" sz="1000" b="1" dirty="0" smtClean="0">
                        <a:solidFill>
                          <a:schemeClr val="tx1"/>
                        </a:solidFill>
                        <a:latin typeface="Arial" pitchFamily="34" charset="0"/>
                        <a:cs typeface="Arial" pitchFamily="34" charset="0"/>
                      </a:endParaRPr>
                    </a:p>
                  </a:txBody>
                  <a:tcPr marL="91450" marR="91450" marT="45675" marB="45675"/>
                </a:tc>
                <a:tc>
                  <a:txBody>
                    <a:bodyPr/>
                    <a:lstStyle/>
                    <a:p>
                      <a:pPr algn="ctr"/>
                      <a:r>
                        <a:rPr lang="en-GB" sz="1000" dirty="0" smtClean="0">
                          <a:latin typeface="Arial" panose="020B0604020202020204" pitchFamily="34" charset="0"/>
                          <a:cs typeface="Arial" panose="020B0604020202020204" pitchFamily="34" charset="0"/>
                        </a:rPr>
                        <a:t>100</a:t>
                      </a:r>
                      <a:endParaRPr lang="en-GB" sz="1000" dirty="0">
                        <a:solidFill>
                          <a:schemeClr val="tx1"/>
                        </a:solidFill>
                        <a:latin typeface="Arial" pitchFamily="34" charset="0"/>
                        <a:cs typeface="Arial" pitchFamily="34" charset="0"/>
                      </a:endParaRPr>
                    </a:p>
                  </a:txBody>
                  <a:tcPr marL="91450" marR="91450" marT="45675" marB="45675"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000" baseline="0" dirty="0" smtClean="0">
                          <a:latin typeface="Arial" panose="020B0604020202020204" pitchFamily="34" charset="0"/>
                          <a:cs typeface="Arial" panose="020B0604020202020204" pitchFamily="34" charset="0"/>
                        </a:rPr>
                        <a:t>Amendable</a:t>
                      </a:r>
                      <a:endParaRPr lang="en-GB" sz="1000" dirty="0" smtClean="0">
                        <a:solidFill>
                          <a:schemeClr val="tx1"/>
                        </a:solidFill>
                        <a:latin typeface="Arial" pitchFamily="34" charset="0"/>
                        <a:cs typeface="Arial" pitchFamily="34" charset="0"/>
                      </a:endParaRPr>
                    </a:p>
                  </a:txBody>
                  <a:tcPr marL="91450" marR="91450" marT="45675" marB="45675"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kern="1200" dirty="0" smtClean="0">
                          <a:latin typeface="Arial" panose="020B0604020202020204" pitchFamily="34" charset="0"/>
                          <a:cs typeface="Arial" panose="020B0604020202020204" pitchFamily="34" charset="0"/>
                        </a:rPr>
                        <a:t>Provide the email ID of the contact person at the site.</a:t>
                      </a:r>
                      <a:r>
                        <a:rPr lang="en-GB" sz="1000" kern="1200" baseline="0" dirty="0" smtClean="0">
                          <a:latin typeface="Arial" panose="020B0604020202020204" pitchFamily="34" charset="0"/>
                          <a:cs typeface="Arial" panose="020B0604020202020204" pitchFamily="34" charset="0"/>
                        </a:rPr>
                        <a:t> I</a:t>
                      </a:r>
                      <a:r>
                        <a:rPr lang="en-GB" sz="1000" kern="1200" dirty="0" smtClean="0">
                          <a:latin typeface="Arial" panose="020B0604020202020204" pitchFamily="34" charset="0"/>
                          <a:cs typeface="Arial" panose="020B0604020202020204" pitchFamily="34" charset="0"/>
                        </a:rPr>
                        <a:t>f you have opted in to use View My Engineer (VME) and have submitted preferences for Openreach to send email notifications direct to your end customers, Email notifications will make use of the</a:t>
                      </a:r>
                      <a:r>
                        <a:rPr lang="en-GB" sz="1000" kern="1200" baseline="0" dirty="0" smtClean="0">
                          <a:latin typeface="Arial" panose="020B0604020202020204" pitchFamily="34" charset="0"/>
                          <a:cs typeface="Arial" panose="020B0604020202020204" pitchFamily="34" charset="0"/>
                        </a:rPr>
                        <a:t> </a:t>
                      </a:r>
                      <a:r>
                        <a:rPr lang="en-GB" sz="1000" kern="1200" dirty="0" err="1" smtClean="0">
                          <a:latin typeface="Arial" panose="020B0604020202020204" pitchFamily="34" charset="0"/>
                          <a:cs typeface="Arial" panose="020B0604020202020204" pitchFamily="34" charset="0"/>
                        </a:rPr>
                        <a:t>DetailedContact</a:t>
                      </a:r>
                      <a:r>
                        <a:rPr lang="en-GB" sz="1000" kern="1200" dirty="0" smtClean="0">
                          <a:latin typeface="Arial" panose="020B0604020202020204" pitchFamily="34" charset="0"/>
                          <a:cs typeface="Arial" panose="020B0604020202020204" pitchFamily="34" charset="0"/>
                        </a:rPr>
                        <a:t>/</a:t>
                      </a:r>
                      <a:r>
                        <a:rPr lang="en-GB" sz="1000" kern="1200" dirty="0" err="1" smtClean="0">
                          <a:latin typeface="Arial" panose="020B0604020202020204" pitchFamily="34" charset="0"/>
                          <a:cs typeface="Arial" panose="020B0604020202020204" pitchFamily="34" charset="0"/>
                        </a:rPr>
                        <a:t>ElectronicMail</a:t>
                      </a:r>
                      <a:r>
                        <a:rPr lang="en-GB" sz="1000" kern="1200" dirty="0" smtClean="0">
                          <a:latin typeface="Arial" panose="020B0604020202020204" pitchFamily="34" charset="0"/>
                          <a:cs typeface="Arial" panose="020B0604020202020204" pitchFamily="34" charset="0"/>
                        </a:rPr>
                        <a:t> field (the email address associated with the main contact).  A valid email address must be provided for this service to work.</a:t>
                      </a:r>
                      <a:endParaRPr lang="en-GB" sz="1000" kern="1200" dirty="0" smtClean="0">
                        <a:solidFill>
                          <a:schemeClr val="tx1"/>
                        </a:solidFill>
                        <a:latin typeface="Arial" pitchFamily="34" charset="0"/>
                        <a:ea typeface="+mn-ea"/>
                        <a:cs typeface="Arial" pitchFamily="34" charset="0"/>
                      </a:endParaRPr>
                    </a:p>
                  </a:txBody>
                  <a:tcPr marL="91450" marR="91450" marT="45675" marB="45675"/>
                </a:tc>
              </a:tr>
              <a:tr h="795297">
                <a:tc>
                  <a:txBody>
                    <a:bodyPr/>
                    <a:lstStyle/>
                    <a:p>
                      <a:r>
                        <a:rPr lang="en-GB" sz="1000" b="1" u="none" strike="noStrike" kern="1200" dirty="0" smtClean="0">
                          <a:effectLst/>
                          <a:latin typeface="Arial" panose="020B0604020202020204" pitchFamily="34" charset="0"/>
                          <a:cs typeface="Arial" panose="020B0604020202020204" pitchFamily="34" charset="0"/>
                        </a:rPr>
                        <a:t>//</a:t>
                      </a:r>
                      <a:r>
                        <a:rPr lang="en-GB" sz="1000" b="1" u="none" strike="noStrike" kern="1200" dirty="0" err="1" smtClean="0">
                          <a:effectLst/>
                          <a:latin typeface="Arial" panose="020B0604020202020204" pitchFamily="34" charset="0"/>
                          <a:cs typeface="Arial" panose="020B0604020202020204" pitchFamily="34" charset="0"/>
                        </a:rPr>
                        <a:t>AlternativeEndUserParty</a:t>
                      </a:r>
                      <a:r>
                        <a:rPr lang="en-GB" sz="1000" b="1" u="none" strike="noStrike" kern="1200" dirty="0" smtClean="0">
                          <a:effectLst/>
                          <a:latin typeface="Arial" panose="020B0604020202020204" pitchFamily="34" charset="0"/>
                          <a:cs typeface="Arial" panose="020B0604020202020204" pitchFamily="34" charset="0"/>
                        </a:rPr>
                        <a:t>/Party/</a:t>
                      </a:r>
                      <a:r>
                        <a:rPr lang="en-GB" sz="1000" b="1" u="none" strike="noStrike" kern="1200" dirty="0" err="1" smtClean="0">
                          <a:effectLst/>
                          <a:latin typeface="Arial" panose="020B0604020202020204" pitchFamily="34" charset="0"/>
                          <a:cs typeface="Arial" panose="020B0604020202020204" pitchFamily="34" charset="0"/>
                        </a:rPr>
                        <a:t>TroubleReportContact</a:t>
                      </a:r>
                      <a:r>
                        <a:rPr lang="en-GB" sz="1000" b="1" u="none" strike="noStrike" kern="1200" dirty="0" smtClean="0">
                          <a:effectLst/>
                          <a:latin typeface="Arial" panose="020B0604020202020204" pitchFamily="34" charset="0"/>
                          <a:cs typeface="Arial" panose="020B0604020202020204" pitchFamily="34" charset="0"/>
                        </a:rPr>
                        <a:t>/</a:t>
                      </a:r>
                      <a:r>
                        <a:rPr lang="en-GB" sz="1000" b="1" u="none" strike="noStrike" kern="1200" dirty="0" err="1" smtClean="0">
                          <a:effectLst/>
                          <a:latin typeface="Arial" panose="020B0604020202020204" pitchFamily="34" charset="0"/>
                          <a:cs typeface="Arial" panose="020B0604020202020204" pitchFamily="34" charset="0"/>
                        </a:rPr>
                        <a:t>DetailedContact</a:t>
                      </a:r>
                      <a:r>
                        <a:rPr lang="en-GB" sz="1000" b="1" u="none" strike="noStrike" kern="1200" dirty="0" smtClean="0">
                          <a:effectLst/>
                          <a:latin typeface="Arial" panose="020B0604020202020204" pitchFamily="34" charset="0"/>
                          <a:cs typeface="Arial" panose="020B0604020202020204" pitchFamily="34" charset="0"/>
                        </a:rPr>
                        <a:t>/</a:t>
                      </a:r>
                      <a:r>
                        <a:rPr lang="en-GB" sz="1000" b="1" u="none" strike="noStrike" kern="1200" dirty="0" err="1" smtClean="0">
                          <a:effectLst/>
                          <a:latin typeface="Arial" panose="020B0604020202020204" pitchFamily="34" charset="0"/>
                          <a:cs typeface="Arial" panose="020B0604020202020204" pitchFamily="34" charset="0"/>
                        </a:rPr>
                        <a:t>ContactName</a:t>
                      </a:r>
                      <a:endParaRPr lang="en-GB" sz="1000" b="1" dirty="0">
                        <a:solidFill>
                          <a:schemeClr val="tx1"/>
                        </a:solidFill>
                        <a:latin typeface="Arial" pitchFamily="34" charset="0"/>
                        <a:cs typeface="Arial" pitchFamily="34" charset="0"/>
                      </a:endParaRPr>
                    </a:p>
                  </a:txBody>
                  <a:tcPr marL="91450" marR="91450" marT="45675" marB="45675"/>
                </a:tc>
                <a:tc>
                  <a:txBody>
                    <a:bodyPr/>
                    <a:lstStyle/>
                    <a:p>
                      <a:pPr algn="ctr"/>
                      <a:r>
                        <a:rPr lang="en-GB" sz="1000" dirty="0" smtClean="0">
                          <a:latin typeface="Arial" panose="020B0604020202020204" pitchFamily="34" charset="0"/>
                          <a:cs typeface="Arial" panose="020B0604020202020204" pitchFamily="34" charset="0"/>
                        </a:rPr>
                        <a:t>50</a:t>
                      </a:r>
                      <a:endParaRPr lang="en-GB" sz="1000" dirty="0">
                        <a:solidFill>
                          <a:schemeClr val="tx1"/>
                        </a:solidFill>
                        <a:latin typeface="Arial" pitchFamily="34" charset="0"/>
                        <a:cs typeface="Arial" pitchFamily="34" charset="0"/>
                      </a:endParaRPr>
                    </a:p>
                  </a:txBody>
                  <a:tcPr marL="91450" marR="91450" marT="45675" marB="45675" anchor="ctr"/>
                </a:tc>
                <a:tc>
                  <a:txBody>
                    <a:bodyPr/>
                    <a:lstStyle/>
                    <a:p>
                      <a:pPr algn="ctr"/>
                      <a:r>
                        <a:rPr lang="en-GB" sz="1000" dirty="0" smtClean="0">
                          <a:latin typeface="Arial" panose="020B0604020202020204" pitchFamily="34" charset="0"/>
                          <a:cs typeface="Arial" panose="020B0604020202020204" pitchFamily="34" charset="0"/>
                        </a:rPr>
                        <a:t>Amendable</a:t>
                      </a:r>
                      <a:endParaRPr lang="en-GB" sz="1000" dirty="0">
                        <a:solidFill>
                          <a:schemeClr val="tx1"/>
                        </a:solidFill>
                        <a:latin typeface="Arial" pitchFamily="34" charset="0"/>
                        <a:cs typeface="Arial" pitchFamily="34" charset="0"/>
                      </a:endParaRPr>
                    </a:p>
                  </a:txBody>
                  <a:tcPr marL="91450" marR="91450" marT="45675" marB="45675"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kern="1200" dirty="0" smtClean="0">
                          <a:latin typeface="Arial" panose="020B0604020202020204" pitchFamily="34" charset="0"/>
                          <a:cs typeface="Arial" panose="020B0604020202020204" pitchFamily="34" charset="0"/>
                        </a:rPr>
                        <a:t>Also provide the name of a person who can be contacted alternatively if the primary contact person provided is not available.</a:t>
                      </a:r>
                      <a:endParaRPr lang="en-GB" sz="1000" kern="1200" dirty="0" smtClean="0">
                        <a:solidFill>
                          <a:schemeClr val="tx1"/>
                        </a:solidFill>
                        <a:latin typeface="Arial" pitchFamily="34" charset="0"/>
                        <a:ea typeface="+mn-ea"/>
                        <a:cs typeface="Arial" pitchFamily="34" charset="0"/>
                      </a:endParaRPr>
                    </a:p>
                  </a:txBody>
                  <a:tcPr marL="91450" marR="91450" marT="45675" marB="45675"/>
                </a:tc>
              </a:tr>
              <a:tr h="773289">
                <a:tc>
                  <a:txBody>
                    <a:bodyPr/>
                    <a:lstStyle/>
                    <a:p>
                      <a:r>
                        <a:rPr lang="en-GB" sz="1000" b="1" dirty="0" smtClean="0">
                          <a:latin typeface="Arial" panose="020B0604020202020204" pitchFamily="34" charset="0"/>
                          <a:cs typeface="Arial" panose="020B0604020202020204" pitchFamily="34" charset="0"/>
                        </a:rPr>
                        <a:t>//</a:t>
                      </a:r>
                      <a:r>
                        <a:rPr lang="en-GB" sz="1000" b="1" dirty="0" err="1" smtClean="0">
                          <a:latin typeface="Arial" panose="020B0604020202020204" pitchFamily="34" charset="0"/>
                          <a:cs typeface="Arial" panose="020B0604020202020204" pitchFamily="34" charset="0"/>
                        </a:rPr>
                        <a:t>AlternativeEndUserParty</a:t>
                      </a:r>
                      <a:r>
                        <a:rPr lang="en-GB" sz="1000" b="1" dirty="0" smtClean="0">
                          <a:latin typeface="Arial" panose="020B0604020202020204" pitchFamily="34" charset="0"/>
                          <a:cs typeface="Arial" panose="020B0604020202020204" pitchFamily="34" charset="0"/>
                        </a:rPr>
                        <a:t>/Party/</a:t>
                      </a:r>
                      <a:r>
                        <a:rPr lang="en-GB" sz="1000" b="1" dirty="0" err="1" smtClean="0">
                          <a:latin typeface="Arial" panose="020B0604020202020204" pitchFamily="34" charset="0"/>
                          <a:cs typeface="Arial" panose="020B0604020202020204" pitchFamily="34" charset="0"/>
                        </a:rPr>
                        <a:t>TroubleReportContact</a:t>
                      </a:r>
                      <a:r>
                        <a:rPr lang="en-GB" sz="1000" b="1" dirty="0" smtClean="0">
                          <a:latin typeface="Arial" panose="020B0604020202020204" pitchFamily="34" charset="0"/>
                          <a:cs typeface="Arial" panose="020B0604020202020204" pitchFamily="34" charset="0"/>
                        </a:rPr>
                        <a:t>/</a:t>
                      </a:r>
                      <a:r>
                        <a:rPr lang="en-GB" sz="1000" b="1" dirty="0" err="1" smtClean="0">
                          <a:latin typeface="Arial" panose="020B0604020202020204" pitchFamily="34" charset="0"/>
                          <a:cs typeface="Arial" panose="020B0604020202020204" pitchFamily="34" charset="0"/>
                        </a:rPr>
                        <a:t>DetailedContact</a:t>
                      </a:r>
                      <a:r>
                        <a:rPr lang="en-GB" sz="1000" b="1" dirty="0" smtClean="0">
                          <a:latin typeface="Arial" panose="020B0604020202020204" pitchFamily="34" charset="0"/>
                          <a:cs typeface="Arial" panose="020B0604020202020204" pitchFamily="34" charset="0"/>
                        </a:rPr>
                        <a:t>/Telephone</a:t>
                      </a:r>
                      <a:endParaRPr lang="en-GB" sz="1000" b="1" dirty="0">
                        <a:solidFill>
                          <a:schemeClr val="tx1"/>
                        </a:solidFill>
                        <a:latin typeface="Arial" pitchFamily="34" charset="0"/>
                        <a:cs typeface="Arial" pitchFamily="34" charset="0"/>
                      </a:endParaRPr>
                    </a:p>
                  </a:txBody>
                  <a:tcPr marL="91450" marR="91450" marT="45675" marB="45675"/>
                </a:tc>
                <a:tc>
                  <a:txBody>
                    <a:bodyPr/>
                    <a:lstStyle/>
                    <a:p>
                      <a:pPr algn="ctr"/>
                      <a:r>
                        <a:rPr lang="en-GB" sz="1000" dirty="0" smtClean="0">
                          <a:latin typeface="Arial" panose="020B0604020202020204" pitchFamily="34" charset="0"/>
                          <a:cs typeface="Arial" panose="020B0604020202020204" pitchFamily="34" charset="0"/>
                        </a:rPr>
                        <a:t>11</a:t>
                      </a:r>
                      <a:endParaRPr lang="en-GB" sz="1000" dirty="0">
                        <a:solidFill>
                          <a:schemeClr val="tx1"/>
                        </a:solidFill>
                        <a:latin typeface="Arial" pitchFamily="34" charset="0"/>
                        <a:cs typeface="Arial" pitchFamily="34" charset="0"/>
                      </a:endParaRPr>
                    </a:p>
                  </a:txBody>
                  <a:tcPr marL="91450" marR="91450" marT="45675" marB="45675" anchor="ctr"/>
                </a:tc>
                <a:tc>
                  <a:txBody>
                    <a:bodyPr/>
                    <a:lstStyle/>
                    <a:p>
                      <a:pPr algn="ctr"/>
                      <a:r>
                        <a:rPr lang="en-GB" sz="1000" dirty="0" smtClean="0">
                          <a:latin typeface="Arial" panose="020B0604020202020204" pitchFamily="34" charset="0"/>
                          <a:cs typeface="Arial" panose="020B0604020202020204" pitchFamily="34" charset="0"/>
                        </a:rPr>
                        <a:t>Amendable</a:t>
                      </a:r>
                      <a:endParaRPr lang="en-GB" sz="1000" dirty="0">
                        <a:solidFill>
                          <a:schemeClr val="tx1"/>
                        </a:solidFill>
                        <a:latin typeface="Arial" pitchFamily="34" charset="0"/>
                        <a:cs typeface="Arial" pitchFamily="34" charset="0"/>
                      </a:endParaRPr>
                    </a:p>
                  </a:txBody>
                  <a:tcPr marL="91450" marR="91450" marT="45675" marB="45675" anchor="ctr"/>
                </a:tc>
                <a:tc>
                  <a:txBody>
                    <a:bodyPr/>
                    <a:lstStyle/>
                    <a:p>
                      <a:r>
                        <a:rPr lang="en-GB" sz="1000" dirty="0" smtClean="0">
                          <a:latin typeface="Arial" panose="020B0604020202020204" pitchFamily="34" charset="0"/>
                          <a:cs typeface="Arial" panose="020B0604020202020204" pitchFamily="34" charset="0"/>
                        </a:rPr>
                        <a:t>In case the primary contact is not available, the engineer will ring your alternative contact on this number prior to arrival or if they are unable to locate or gain access to the premise</a:t>
                      </a:r>
                      <a:endParaRPr lang="en-GB" sz="1000" dirty="0">
                        <a:solidFill>
                          <a:schemeClr val="tx1"/>
                        </a:solidFill>
                        <a:latin typeface="Arial" panose="020B0604020202020204" pitchFamily="34" charset="0"/>
                        <a:cs typeface="Arial" panose="020B0604020202020204" pitchFamily="34" charset="0"/>
                      </a:endParaRPr>
                    </a:p>
                  </a:txBody>
                  <a:tcPr marL="91450" marR="91450" marT="45675" marB="45675"/>
                </a:tc>
              </a:tr>
            </a:tbl>
          </a:graphicData>
        </a:graphic>
      </p:graphicFrame>
    </p:spTree>
    <p:extLst>
      <p:ext uri="{BB962C8B-B14F-4D97-AF65-F5344CB8AC3E}">
        <p14:creationId xmlns:p14="http://schemas.microsoft.com/office/powerpoint/2010/main" val="3400446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Practice </a:t>
            </a:r>
            <a:r>
              <a:rPr lang="en-GB" altLang="en-US" dirty="0">
                <a:latin typeface="Arial" panose="020B0604020202020204" pitchFamily="34" charset="0"/>
                <a:ea typeface="ＭＳ Ｐゴシック" panose="020B0600070205080204" pitchFamily="34" charset="-128"/>
                <a:cs typeface="Arial" panose="020B0604020202020204" pitchFamily="34" charset="0"/>
              </a:rPr>
              <a:t>for the CP IT Design Community</a:t>
            </a:r>
            <a:endParaRPr lang="en-GB" dirty="0"/>
          </a:p>
        </p:txBody>
      </p:sp>
      <p:sp>
        <p:nvSpPr>
          <p:cNvPr id="4" name="Text Placeholder 3"/>
          <p:cNvSpPr>
            <a:spLocks noGrp="1"/>
          </p:cNvSpPr>
          <p:nvPr>
            <p:ph type="body" sz="quarter" idx="10"/>
          </p:nvPr>
        </p:nvSpPr>
        <p:spPr/>
        <p:txBody>
          <a:bodyPr/>
          <a:lstStyle/>
          <a:p>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End </a:t>
            </a:r>
            <a:r>
              <a:rPr lang="en-GB" altLang="en-US" dirty="0">
                <a:latin typeface="Arial" panose="020B0604020202020204" pitchFamily="34" charset="0"/>
                <a:ea typeface="ＭＳ Ｐゴシック" panose="020B0600070205080204" pitchFamily="34" charset="-128"/>
                <a:cs typeface="Arial" panose="020B0604020202020204" pitchFamily="34" charset="0"/>
              </a:rPr>
              <a:t>Customer and Home/Premises Environment Information</a:t>
            </a:r>
            <a:endParaRPr lang="en-GB" dirty="0"/>
          </a:p>
        </p:txBody>
      </p:sp>
      <p:sp>
        <p:nvSpPr>
          <p:cNvPr id="5" name="TextBox 4"/>
          <p:cNvSpPr txBox="1"/>
          <p:nvPr/>
        </p:nvSpPr>
        <p:spPr>
          <a:xfrm>
            <a:off x="8962164" y="6611112"/>
            <a:ext cx="190980" cy="246888"/>
          </a:xfrm>
          <a:prstGeom prst="rect">
            <a:avLst/>
          </a:prstGeom>
          <a:noFill/>
        </p:spPr>
        <p:txBody>
          <a:bodyPr wrap="square" lIns="0" tIns="0" rIns="0" bIns="0" rtlCol="0">
            <a:noAutofit/>
          </a:bodyPr>
          <a:lstStyle/>
          <a:p>
            <a:r>
              <a:rPr lang="en-GB" sz="1200" dirty="0" smtClean="0">
                <a:latin typeface="Arial" panose="020B0604020202020204" pitchFamily="34" charset="0"/>
                <a:cs typeface="Arial" panose="020B0604020202020204" pitchFamily="34" charset="0"/>
              </a:rPr>
              <a:t>17</a:t>
            </a:r>
            <a:endParaRPr lang="en-GB" sz="1200" dirty="0">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968710082"/>
              </p:ext>
            </p:extLst>
          </p:nvPr>
        </p:nvGraphicFramePr>
        <p:xfrm>
          <a:off x="215583" y="1179003"/>
          <a:ext cx="8746582" cy="5591448"/>
        </p:xfrm>
        <a:graphic>
          <a:graphicData uri="http://schemas.openxmlformats.org/drawingml/2006/table">
            <a:tbl>
              <a:tblPr firstRow="1" bandRow="1">
                <a:tableStyleId>{073A0DAA-6AF3-43AB-8588-CEC1D06C72B9}</a:tableStyleId>
              </a:tblPr>
              <a:tblGrid>
                <a:gridCol w="2663804"/>
                <a:gridCol w="904673"/>
                <a:gridCol w="992221"/>
                <a:gridCol w="4185884"/>
              </a:tblGrid>
              <a:tr h="514137">
                <a:tc>
                  <a:txBody>
                    <a:bodyPr/>
                    <a:lstStyle/>
                    <a:p>
                      <a:pPr algn="ctr"/>
                      <a:r>
                        <a:rPr lang="en-GB" sz="1100" dirty="0" smtClean="0">
                          <a:latin typeface="Arial" panose="020B0604020202020204" pitchFamily="34" charset="0"/>
                          <a:cs typeface="Arial" panose="020B0604020202020204" pitchFamily="34" charset="0"/>
                        </a:rPr>
                        <a:t>Field Name</a:t>
                      </a:r>
                      <a:endParaRPr lang="en-GB" sz="1100" b="1" dirty="0">
                        <a:latin typeface="Arial" pitchFamily="34" charset="0"/>
                        <a:cs typeface="Arial" pitchFamily="34" charset="0"/>
                      </a:endParaRPr>
                    </a:p>
                  </a:txBody>
                  <a:tcPr marL="91450" marR="91450" marT="45675" marB="45675"/>
                </a:tc>
                <a:tc>
                  <a:txBody>
                    <a:bodyPr/>
                    <a:lstStyle/>
                    <a:p>
                      <a:pPr algn="ctr"/>
                      <a:r>
                        <a:rPr lang="en-GB" sz="1100" dirty="0" smtClean="0">
                          <a:latin typeface="Arial" panose="020B0604020202020204" pitchFamily="34" charset="0"/>
                          <a:cs typeface="Arial" panose="020B0604020202020204" pitchFamily="34" charset="0"/>
                        </a:rPr>
                        <a:t>Character Limit</a:t>
                      </a:r>
                      <a:endParaRPr lang="en-GB" sz="1100" b="1" dirty="0">
                        <a:latin typeface="Arial" pitchFamily="34" charset="0"/>
                        <a:cs typeface="Arial" pitchFamily="34" charset="0"/>
                      </a:endParaRPr>
                    </a:p>
                  </a:txBody>
                  <a:tcPr marL="91450" marR="91450" marT="45675" marB="45675"/>
                </a:tc>
                <a:tc>
                  <a:txBody>
                    <a:bodyPr/>
                    <a:lstStyle/>
                    <a:p>
                      <a:pPr algn="ctr"/>
                      <a:r>
                        <a:rPr lang="en-GB" sz="1100" dirty="0" smtClean="0">
                          <a:latin typeface="Arial" panose="020B0604020202020204" pitchFamily="34" charset="0"/>
                          <a:cs typeface="Arial" panose="020B0604020202020204" pitchFamily="34" charset="0"/>
                        </a:rPr>
                        <a:t>Amendable</a:t>
                      </a:r>
                      <a:endParaRPr lang="en-GB" sz="1100" b="1" dirty="0">
                        <a:latin typeface="Arial" pitchFamily="34" charset="0"/>
                        <a:cs typeface="Arial" pitchFamily="34" charset="0"/>
                      </a:endParaRPr>
                    </a:p>
                  </a:txBody>
                  <a:tcPr marL="91450" marR="91450" marT="45675" marB="45675"/>
                </a:tc>
                <a:tc>
                  <a:txBody>
                    <a:bodyPr/>
                    <a:lstStyle/>
                    <a:p>
                      <a:pPr algn="ctr"/>
                      <a:r>
                        <a:rPr lang="en-GB" sz="1100" dirty="0" smtClean="0">
                          <a:latin typeface="Arial" panose="020B0604020202020204" pitchFamily="34" charset="0"/>
                          <a:cs typeface="Arial" panose="020B0604020202020204" pitchFamily="34" charset="0"/>
                        </a:rPr>
                        <a:t>Description</a:t>
                      </a:r>
                      <a:endParaRPr lang="en-GB" sz="1100" b="1" dirty="0">
                        <a:latin typeface="Arial" pitchFamily="34" charset="0"/>
                        <a:cs typeface="Arial" pitchFamily="34" charset="0"/>
                      </a:endParaRPr>
                    </a:p>
                  </a:txBody>
                  <a:tcPr marL="91450" marR="91450" marT="45675" marB="45675"/>
                </a:tc>
              </a:tr>
              <a:tr h="1062569">
                <a:tc>
                  <a:txBody>
                    <a:bodyPr/>
                    <a:lstStyle/>
                    <a:p>
                      <a:r>
                        <a:rPr lang="en-GB" sz="1000" b="1" dirty="0" smtClean="0">
                          <a:solidFill>
                            <a:schemeClr val="tx1"/>
                          </a:solidFill>
                          <a:latin typeface="Arial" pitchFamily="34" charset="0"/>
                          <a:cs typeface="Arial" pitchFamily="34" charset="0"/>
                        </a:rPr>
                        <a:t>//</a:t>
                      </a:r>
                      <a:r>
                        <a:rPr lang="en-GB" sz="1000" b="1" dirty="0" err="1" smtClean="0">
                          <a:solidFill>
                            <a:schemeClr val="tx1"/>
                          </a:solidFill>
                          <a:latin typeface="Arial" pitchFamily="34" charset="0"/>
                          <a:cs typeface="Arial" pitchFamily="34" charset="0"/>
                        </a:rPr>
                        <a:t>EndUserParty</a:t>
                      </a:r>
                      <a:r>
                        <a:rPr lang="en-GB" sz="1000" b="1" dirty="0" smtClean="0">
                          <a:solidFill>
                            <a:schemeClr val="tx1"/>
                          </a:solidFill>
                          <a:latin typeface="Arial" pitchFamily="34" charset="0"/>
                          <a:cs typeface="Arial" pitchFamily="34" charset="0"/>
                        </a:rPr>
                        <a:t>/Party/</a:t>
                      </a:r>
                      <a:r>
                        <a:rPr lang="en-GB" sz="1000" b="1" dirty="0" err="1" smtClean="0">
                          <a:solidFill>
                            <a:schemeClr val="tx1"/>
                          </a:solidFill>
                          <a:latin typeface="Arial" pitchFamily="34" charset="0"/>
                          <a:cs typeface="Arial" pitchFamily="34" charset="0"/>
                        </a:rPr>
                        <a:t>TroubleReportContactDetailedContact</a:t>
                      </a:r>
                      <a:r>
                        <a:rPr lang="en-GB" sz="1000" b="1" dirty="0" smtClean="0">
                          <a:solidFill>
                            <a:schemeClr val="tx1"/>
                          </a:solidFill>
                          <a:latin typeface="Arial" pitchFamily="34" charset="0"/>
                          <a:cs typeface="Arial" pitchFamily="34" charset="0"/>
                        </a:rPr>
                        <a:t>/</a:t>
                      </a:r>
                      <a:r>
                        <a:rPr lang="en-GB" sz="1000" b="1" dirty="0" err="1" smtClean="0">
                          <a:solidFill>
                            <a:schemeClr val="tx1"/>
                          </a:solidFill>
                          <a:latin typeface="Arial" pitchFamily="34" charset="0"/>
                          <a:cs typeface="Arial" pitchFamily="34" charset="0"/>
                        </a:rPr>
                        <a:t>CompanyName</a:t>
                      </a:r>
                      <a:endParaRPr lang="en-GB" sz="1000" b="1" dirty="0">
                        <a:solidFill>
                          <a:schemeClr val="tx1"/>
                        </a:solidFill>
                        <a:latin typeface="Arial" pitchFamily="34" charset="0"/>
                        <a:cs typeface="Arial" pitchFamily="34" charset="0"/>
                      </a:endParaRPr>
                    </a:p>
                  </a:txBody>
                  <a:tcPr marL="91450" marR="91450" marT="45662" marB="45662"/>
                </a:tc>
                <a:tc>
                  <a:txBody>
                    <a:bodyPr/>
                    <a:lstStyle/>
                    <a:p>
                      <a:pPr algn="ctr"/>
                      <a:r>
                        <a:rPr lang="en-GB" sz="1000" dirty="0" smtClean="0">
                          <a:solidFill>
                            <a:schemeClr val="tx1"/>
                          </a:solidFill>
                          <a:latin typeface="Arial" pitchFamily="34" charset="0"/>
                          <a:cs typeface="Arial" pitchFamily="34" charset="0"/>
                        </a:rPr>
                        <a:t>100</a:t>
                      </a:r>
                      <a:endParaRPr lang="en-GB" sz="1000" dirty="0">
                        <a:solidFill>
                          <a:schemeClr val="tx1"/>
                        </a:solidFill>
                        <a:latin typeface="Arial" pitchFamily="34" charset="0"/>
                        <a:cs typeface="Arial" pitchFamily="34" charset="0"/>
                      </a:endParaRPr>
                    </a:p>
                  </a:txBody>
                  <a:tcPr marL="91450" marR="91450" marT="45662" marB="45662"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latin typeface="Arial" pitchFamily="34" charset="0"/>
                          <a:cs typeface="Arial" pitchFamily="34" charset="0"/>
                        </a:rPr>
                        <a:t>Amendable</a:t>
                      </a:r>
                    </a:p>
                  </a:txBody>
                  <a:tcPr marL="91450" marR="91450" marT="45662" marB="45662" anchor="ctr"/>
                </a:tc>
                <a:tc>
                  <a:txBody>
                    <a:bodyPr/>
                    <a:lstStyle/>
                    <a:p>
                      <a:r>
                        <a:rPr lang="en-GB" sz="1000" dirty="0" smtClean="0">
                          <a:solidFill>
                            <a:schemeClr val="tx1"/>
                          </a:solidFill>
                          <a:latin typeface="Arial" panose="020B0604020202020204" pitchFamily="34" charset="0"/>
                          <a:cs typeface="Arial" panose="020B0604020202020204" pitchFamily="34" charset="0"/>
                        </a:rPr>
                        <a:t>When placing a fault for a customer at business address, you should add the business name to the ‘</a:t>
                      </a:r>
                      <a:r>
                        <a:rPr lang="en-GB" sz="1000" dirty="0" err="1" smtClean="0">
                          <a:solidFill>
                            <a:schemeClr val="tx1"/>
                          </a:solidFill>
                          <a:latin typeface="Arial" panose="020B0604020202020204" pitchFamily="34" charset="0"/>
                          <a:cs typeface="Arial" panose="020B0604020202020204" pitchFamily="34" charset="0"/>
                        </a:rPr>
                        <a:t>CompanyName</a:t>
                      </a:r>
                      <a:r>
                        <a:rPr lang="en-GB" sz="1000" dirty="0" smtClean="0">
                          <a:solidFill>
                            <a:schemeClr val="tx1"/>
                          </a:solidFill>
                          <a:latin typeface="Arial" panose="020B0604020202020204" pitchFamily="34" charset="0"/>
                          <a:cs typeface="Arial" panose="020B0604020202020204" pitchFamily="34" charset="0"/>
                        </a:rPr>
                        <a:t>’ field within the fault. This should be “the name above the shop door” i.e. the information that should be visible to the engineer. For example although the customer contracting for the telephone service maybe “Dixons Stores Group”, it is better to supply the name for a given locations as “PC World </a:t>
                      </a:r>
                      <a:r>
                        <a:rPr lang="en-GB" sz="1000" dirty="0" err="1" smtClean="0">
                          <a:solidFill>
                            <a:schemeClr val="tx1"/>
                          </a:solidFill>
                          <a:latin typeface="Arial" panose="020B0604020202020204" pitchFamily="34" charset="0"/>
                          <a:cs typeface="Arial" panose="020B0604020202020204" pitchFamily="34" charset="0"/>
                        </a:rPr>
                        <a:t>Currys</a:t>
                      </a:r>
                      <a:r>
                        <a:rPr lang="en-GB" sz="1000" dirty="0" smtClean="0">
                          <a:solidFill>
                            <a:schemeClr val="tx1"/>
                          </a:solidFill>
                          <a:latin typeface="Arial" panose="020B0604020202020204" pitchFamily="34" charset="0"/>
                          <a:cs typeface="Arial" panose="020B0604020202020204" pitchFamily="34" charset="0"/>
                        </a:rPr>
                        <a:t>“</a:t>
                      </a:r>
                      <a:endParaRPr lang="en-GB" sz="1000" dirty="0">
                        <a:solidFill>
                          <a:schemeClr val="tx1"/>
                        </a:solidFill>
                        <a:latin typeface="Arial" panose="020B0604020202020204" pitchFamily="34" charset="0"/>
                        <a:cs typeface="Arial" panose="020B0604020202020204" pitchFamily="34" charset="0"/>
                      </a:endParaRPr>
                    </a:p>
                  </a:txBody>
                  <a:tcPr marL="91450" marR="91450" marT="45662" marB="45662"/>
                </a:tc>
              </a:tr>
              <a:tr h="1062636">
                <a:tc>
                  <a:txBody>
                    <a:bodyPr/>
                    <a:lstStyle/>
                    <a:p>
                      <a:r>
                        <a:rPr lang="en-GB" sz="1000" b="1" dirty="0" smtClean="0">
                          <a:solidFill>
                            <a:schemeClr val="tx1"/>
                          </a:solidFill>
                          <a:latin typeface="Arial" pitchFamily="34" charset="0"/>
                          <a:cs typeface="Arial" pitchFamily="34" charset="0"/>
                        </a:rPr>
                        <a:t>//</a:t>
                      </a:r>
                      <a:r>
                        <a:rPr lang="en-GB" sz="1000" b="1" dirty="0" err="1" smtClean="0">
                          <a:solidFill>
                            <a:schemeClr val="tx1"/>
                          </a:solidFill>
                          <a:latin typeface="Arial" pitchFamily="34" charset="0"/>
                          <a:cs typeface="Arial" pitchFamily="34" charset="0"/>
                        </a:rPr>
                        <a:t>TroubleReportDetail</a:t>
                      </a:r>
                      <a:r>
                        <a:rPr lang="en-GB" sz="1000" b="1" dirty="0" smtClean="0">
                          <a:solidFill>
                            <a:schemeClr val="tx1"/>
                          </a:solidFill>
                          <a:latin typeface="Arial" pitchFamily="34" charset="0"/>
                          <a:cs typeface="Arial" pitchFamily="34" charset="0"/>
                        </a:rPr>
                        <a:t>/</a:t>
                      </a:r>
                      <a:r>
                        <a:rPr lang="en-GB" sz="1000" b="1" dirty="0" err="1" smtClean="0">
                          <a:solidFill>
                            <a:schemeClr val="tx1"/>
                          </a:solidFill>
                          <a:latin typeface="Arial" pitchFamily="34" charset="0"/>
                          <a:cs typeface="Arial" pitchFamily="34" charset="0"/>
                        </a:rPr>
                        <a:t>AccessDetails</a:t>
                      </a:r>
                      <a:r>
                        <a:rPr lang="en-GB" sz="1000" b="1" dirty="0" smtClean="0">
                          <a:solidFill>
                            <a:schemeClr val="tx1"/>
                          </a:solidFill>
                          <a:latin typeface="Arial" pitchFamily="34" charset="0"/>
                          <a:cs typeface="Arial" pitchFamily="34" charset="0"/>
                        </a:rPr>
                        <a:t>/</a:t>
                      </a:r>
                      <a:r>
                        <a:rPr lang="en-GB" sz="1000" b="1" dirty="0" err="1" smtClean="0">
                          <a:solidFill>
                            <a:schemeClr val="tx1"/>
                          </a:solidFill>
                          <a:latin typeface="Arial" pitchFamily="34" charset="0"/>
                          <a:cs typeface="Arial" pitchFamily="34" charset="0"/>
                        </a:rPr>
                        <a:t>HSHazards</a:t>
                      </a:r>
                      <a:endParaRPr lang="en-GB" sz="1000" b="1" dirty="0">
                        <a:solidFill>
                          <a:schemeClr val="tx1"/>
                        </a:solidFill>
                        <a:latin typeface="Arial" pitchFamily="34" charset="0"/>
                        <a:cs typeface="Arial" pitchFamily="34" charset="0"/>
                      </a:endParaRPr>
                    </a:p>
                  </a:txBody>
                  <a:tcPr marL="91450" marR="91450" marT="45662" marB="45662"/>
                </a:tc>
                <a:tc>
                  <a:txBody>
                    <a:bodyPr/>
                    <a:lstStyle/>
                    <a:p>
                      <a:pPr algn="ctr"/>
                      <a:r>
                        <a:rPr lang="en-GB" sz="1000" dirty="0" smtClean="0">
                          <a:solidFill>
                            <a:schemeClr val="tx1"/>
                          </a:solidFill>
                          <a:latin typeface="Arial" pitchFamily="34" charset="0"/>
                          <a:cs typeface="Arial" pitchFamily="34" charset="0"/>
                        </a:rPr>
                        <a:t>100</a:t>
                      </a:r>
                      <a:endParaRPr lang="en-GB" sz="1000" dirty="0">
                        <a:solidFill>
                          <a:schemeClr val="tx1"/>
                        </a:solidFill>
                        <a:latin typeface="Arial" pitchFamily="34" charset="0"/>
                        <a:cs typeface="Arial" pitchFamily="34" charset="0"/>
                      </a:endParaRPr>
                    </a:p>
                  </a:txBody>
                  <a:tcPr marL="91450" marR="91450" marT="45662" marB="45662"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latin typeface="Arial" pitchFamily="34" charset="0"/>
                          <a:cs typeface="Arial" pitchFamily="34" charset="0"/>
                        </a:rPr>
                        <a:t>Amendable</a:t>
                      </a:r>
                    </a:p>
                  </a:txBody>
                  <a:tcPr marL="91450" marR="91450" marT="45662" marB="45662"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kern="1200" baseline="0" dirty="0" smtClean="0">
                          <a:solidFill>
                            <a:schemeClr val="tx1"/>
                          </a:solidFill>
                          <a:latin typeface="Arial" pitchFamily="34" charset="0"/>
                          <a:ea typeface="+mn-ea"/>
                          <a:cs typeface="Arial" pitchFamily="34" charset="0"/>
                        </a:rPr>
                        <a:t>Health &amp; Safety related information should be supplied on all order types. If there are none, then the word ‘NONE’ should be written. E.g. Flat Roof, RAMS Statement Fragile Roof, Hot Site, Dog On-site, Dangerous Animals, Railway Working, Working at Height restrictions apply, High Voltage Overhead power lines in vicinity of work area, Asbestos Hazard</a:t>
                      </a:r>
                    </a:p>
                  </a:txBody>
                  <a:tcPr marL="91450" marR="91450" marT="45694" marB="45694"/>
                </a:tc>
              </a:tr>
              <a:tr h="617048">
                <a:tc>
                  <a:txBody>
                    <a:bodyPr/>
                    <a:lstStyle/>
                    <a:p>
                      <a:r>
                        <a:rPr lang="en-GB" sz="1000" b="1" dirty="0" smtClean="0">
                          <a:solidFill>
                            <a:schemeClr val="tx1"/>
                          </a:solidFill>
                          <a:latin typeface="Arial" pitchFamily="34" charset="0"/>
                          <a:cs typeface="Arial" pitchFamily="34" charset="0"/>
                        </a:rPr>
                        <a:t>//</a:t>
                      </a:r>
                      <a:r>
                        <a:rPr lang="en-GB" sz="1000" b="1" dirty="0" err="1" smtClean="0">
                          <a:solidFill>
                            <a:schemeClr val="tx1"/>
                          </a:solidFill>
                          <a:latin typeface="Arial" pitchFamily="34" charset="0"/>
                          <a:cs typeface="Arial" pitchFamily="34" charset="0"/>
                        </a:rPr>
                        <a:t>TroubleReportDetail</a:t>
                      </a:r>
                      <a:r>
                        <a:rPr lang="en-GB" sz="1000" b="1" dirty="0" smtClean="0">
                          <a:solidFill>
                            <a:schemeClr val="tx1"/>
                          </a:solidFill>
                          <a:latin typeface="Arial" pitchFamily="34" charset="0"/>
                          <a:cs typeface="Arial" pitchFamily="34" charset="0"/>
                        </a:rPr>
                        <a:t>/</a:t>
                      </a:r>
                      <a:r>
                        <a:rPr lang="en-GB" sz="1000" b="1" dirty="0" err="1" smtClean="0">
                          <a:solidFill>
                            <a:schemeClr val="tx1"/>
                          </a:solidFill>
                          <a:latin typeface="Arial" pitchFamily="34" charset="0"/>
                          <a:cs typeface="Arial" pitchFamily="34" charset="0"/>
                        </a:rPr>
                        <a:t>AccessDetails</a:t>
                      </a:r>
                      <a:r>
                        <a:rPr lang="en-GB" sz="1000" b="1" dirty="0" smtClean="0">
                          <a:solidFill>
                            <a:schemeClr val="tx1"/>
                          </a:solidFill>
                          <a:latin typeface="Arial" pitchFamily="34" charset="0"/>
                          <a:cs typeface="Arial" pitchFamily="34" charset="0"/>
                        </a:rPr>
                        <a:t>/Notes</a:t>
                      </a:r>
                      <a:endParaRPr lang="en-GB" sz="1000" b="1" dirty="0">
                        <a:solidFill>
                          <a:schemeClr val="tx1"/>
                        </a:solidFill>
                        <a:latin typeface="Arial" pitchFamily="34" charset="0"/>
                        <a:cs typeface="Arial" pitchFamily="34" charset="0"/>
                      </a:endParaRPr>
                    </a:p>
                  </a:txBody>
                  <a:tcPr marL="91450" marR="91450" marT="45662" marB="45662"/>
                </a:tc>
                <a:tc>
                  <a:txBody>
                    <a:bodyPr/>
                    <a:lstStyle/>
                    <a:p>
                      <a:pPr algn="ctr"/>
                      <a:r>
                        <a:rPr lang="en-GB" sz="1000" dirty="0" smtClean="0">
                          <a:solidFill>
                            <a:schemeClr val="tx1"/>
                          </a:solidFill>
                          <a:latin typeface="Arial" pitchFamily="34" charset="0"/>
                          <a:cs typeface="Arial" pitchFamily="34" charset="0"/>
                        </a:rPr>
                        <a:t>255</a:t>
                      </a:r>
                      <a:endParaRPr lang="en-GB" sz="1000" dirty="0">
                        <a:solidFill>
                          <a:schemeClr val="tx1"/>
                        </a:solidFill>
                        <a:latin typeface="Arial" pitchFamily="34" charset="0"/>
                        <a:cs typeface="Arial" pitchFamily="34" charset="0"/>
                      </a:endParaRPr>
                    </a:p>
                  </a:txBody>
                  <a:tcPr marL="91450" marR="91450" marT="45662" marB="45662"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latin typeface="Arial" pitchFamily="34" charset="0"/>
                          <a:cs typeface="Arial" pitchFamily="34" charset="0"/>
                        </a:rPr>
                        <a:t>Amendable</a:t>
                      </a:r>
                    </a:p>
                  </a:txBody>
                  <a:tcPr marL="91450" marR="91450" marT="45662" marB="45662" anchor="ctr"/>
                </a:tc>
                <a:tc>
                  <a:txBody>
                    <a:bodyPr/>
                    <a:lstStyle/>
                    <a:p>
                      <a:r>
                        <a:rPr lang="en-GB" sz="1000" dirty="0" smtClean="0">
                          <a:solidFill>
                            <a:schemeClr val="tx1"/>
                          </a:solidFill>
                          <a:latin typeface="Arial" pitchFamily="34" charset="0"/>
                          <a:cs typeface="Arial" pitchFamily="34" charset="0"/>
                        </a:rPr>
                        <a:t>Information about access to site for visit</a:t>
                      </a:r>
                      <a:endParaRPr lang="en-GB" sz="1000" dirty="0">
                        <a:solidFill>
                          <a:schemeClr val="tx1"/>
                        </a:solidFill>
                        <a:latin typeface="Arial" pitchFamily="34" charset="0"/>
                        <a:cs typeface="Arial" pitchFamily="34" charset="0"/>
                      </a:endParaRPr>
                    </a:p>
                  </a:txBody>
                  <a:tcPr marL="91450" marR="91450" marT="45694" marB="45694"/>
                </a:tc>
              </a:tr>
              <a:tr h="959908">
                <a:tc>
                  <a:txBody>
                    <a:bodyPr/>
                    <a:lstStyle/>
                    <a:p>
                      <a:r>
                        <a:rPr lang="en-GB" sz="1000" b="1" dirty="0" smtClean="0">
                          <a:solidFill>
                            <a:schemeClr val="tx1"/>
                          </a:solidFill>
                          <a:latin typeface="Arial" pitchFamily="34" charset="0"/>
                          <a:cs typeface="Arial" pitchFamily="34" charset="0"/>
                        </a:rPr>
                        <a:t>//</a:t>
                      </a:r>
                      <a:r>
                        <a:rPr lang="en-GB" sz="1000" b="1" dirty="0" err="1" smtClean="0">
                          <a:solidFill>
                            <a:schemeClr val="tx1"/>
                          </a:solidFill>
                          <a:latin typeface="Arial" pitchFamily="34" charset="0"/>
                          <a:cs typeface="Arial" pitchFamily="34" charset="0"/>
                        </a:rPr>
                        <a:t>AccessDetails</a:t>
                      </a:r>
                      <a:r>
                        <a:rPr lang="en-GB" sz="1000" b="1" dirty="0" smtClean="0">
                          <a:solidFill>
                            <a:schemeClr val="tx1"/>
                          </a:solidFill>
                          <a:latin typeface="Arial" pitchFamily="34" charset="0"/>
                          <a:cs typeface="Arial" pitchFamily="34" charset="0"/>
                        </a:rPr>
                        <a:t>/</a:t>
                      </a:r>
                      <a:r>
                        <a:rPr lang="en-GB" sz="1000" b="1" dirty="0" err="1" smtClean="0">
                          <a:solidFill>
                            <a:schemeClr val="tx1"/>
                          </a:solidFill>
                          <a:latin typeface="Arial" pitchFamily="34" charset="0"/>
                          <a:cs typeface="Arial" pitchFamily="34" charset="0"/>
                        </a:rPr>
                        <a:t>EarliestNextAccessDateTime</a:t>
                      </a:r>
                      <a:endParaRPr lang="en-GB" sz="1000" b="1" dirty="0">
                        <a:solidFill>
                          <a:schemeClr val="tx1"/>
                        </a:solidFill>
                        <a:latin typeface="Arial" pitchFamily="34" charset="0"/>
                        <a:cs typeface="Arial" pitchFamily="34" charset="0"/>
                      </a:endParaRPr>
                    </a:p>
                  </a:txBody>
                  <a:tcPr marL="91450" marR="91450" marT="45662" marB="45662"/>
                </a:tc>
                <a:tc>
                  <a:txBody>
                    <a:bodyPr/>
                    <a:lstStyle/>
                    <a:p>
                      <a:pPr algn="ctr"/>
                      <a:r>
                        <a:rPr lang="en-GB" sz="1000" dirty="0" smtClean="0">
                          <a:solidFill>
                            <a:schemeClr val="tx1"/>
                          </a:solidFill>
                          <a:latin typeface="Arial" pitchFamily="34" charset="0"/>
                          <a:cs typeface="Arial" pitchFamily="34" charset="0"/>
                        </a:rPr>
                        <a:t>19</a:t>
                      </a:r>
                      <a:endParaRPr lang="en-GB" sz="1000" dirty="0">
                        <a:solidFill>
                          <a:schemeClr val="tx1"/>
                        </a:solidFill>
                        <a:latin typeface="Arial" pitchFamily="34" charset="0"/>
                        <a:cs typeface="Arial" pitchFamily="34" charset="0"/>
                      </a:endParaRPr>
                    </a:p>
                  </a:txBody>
                  <a:tcPr marL="91450" marR="91450" marT="45662" marB="45662"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latin typeface="Arial" pitchFamily="34" charset="0"/>
                          <a:cs typeface="Arial" pitchFamily="34" charset="0"/>
                        </a:rPr>
                        <a:t>Amendable</a:t>
                      </a:r>
                    </a:p>
                  </a:txBody>
                  <a:tcPr marL="91450" marR="91450" marT="45662" marB="45662" anchor="ctr"/>
                </a:tc>
                <a:tc>
                  <a:txBody>
                    <a:bodyPr/>
                    <a:lstStyle/>
                    <a:p>
                      <a:r>
                        <a:rPr lang="en-GB" sz="1000" dirty="0" smtClean="0">
                          <a:solidFill>
                            <a:schemeClr val="tx1"/>
                          </a:solidFill>
                          <a:latin typeface="Arial" pitchFamily="34" charset="0"/>
                          <a:cs typeface="Arial" pitchFamily="34" charset="0"/>
                        </a:rPr>
                        <a:t>Earliest time end customer will be available at the property [DD/MM/YYYY HH:MM:SS]</a:t>
                      </a:r>
                    </a:p>
                  </a:txBody>
                  <a:tcPr marL="91450" marR="91450" marT="45694" marB="45694"/>
                </a:tc>
              </a:tr>
              <a:tr h="634609">
                <a:tc>
                  <a:txBody>
                    <a:bodyPr/>
                    <a:lstStyle/>
                    <a:p>
                      <a:r>
                        <a:rPr lang="en-GB" sz="1000" b="1" dirty="0" smtClean="0">
                          <a:solidFill>
                            <a:schemeClr val="tx1"/>
                          </a:solidFill>
                          <a:latin typeface="Arial" pitchFamily="34" charset="0"/>
                          <a:cs typeface="Arial" pitchFamily="34" charset="0"/>
                        </a:rPr>
                        <a:t>//</a:t>
                      </a:r>
                      <a:r>
                        <a:rPr lang="en-GB" sz="1000" b="1" dirty="0" err="1" smtClean="0">
                          <a:solidFill>
                            <a:schemeClr val="tx1"/>
                          </a:solidFill>
                          <a:latin typeface="Arial" pitchFamily="34" charset="0"/>
                          <a:cs typeface="Arial" pitchFamily="34" charset="0"/>
                        </a:rPr>
                        <a:t>AccessDetails</a:t>
                      </a:r>
                      <a:r>
                        <a:rPr lang="en-GB" sz="1000" b="1" dirty="0" smtClean="0">
                          <a:solidFill>
                            <a:schemeClr val="tx1"/>
                          </a:solidFill>
                          <a:latin typeface="Arial" pitchFamily="34" charset="0"/>
                          <a:cs typeface="Arial" pitchFamily="34" charset="0"/>
                        </a:rPr>
                        <a:t>/</a:t>
                      </a:r>
                      <a:r>
                        <a:rPr lang="en-GB" sz="1000" b="1" dirty="0" err="1" smtClean="0">
                          <a:solidFill>
                            <a:schemeClr val="tx1"/>
                          </a:solidFill>
                          <a:latin typeface="Arial" pitchFamily="34" charset="0"/>
                          <a:cs typeface="Arial" pitchFamily="34" charset="0"/>
                        </a:rPr>
                        <a:t>LatestAccessDateTime</a:t>
                      </a:r>
                      <a:endParaRPr lang="en-GB" sz="1000" b="1" dirty="0" smtClean="0">
                        <a:solidFill>
                          <a:schemeClr val="tx1"/>
                        </a:solidFill>
                        <a:latin typeface="Arial" pitchFamily="34" charset="0"/>
                        <a:cs typeface="Arial" pitchFamily="34" charset="0"/>
                      </a:endParaRPr>
                    </a:p>
                  </a:txBody>
                  <a:tcPr marL="91450" marR="91450" marT="45662" marB="45662"/>
                </a:tc>
                <a:tc>
                  <a:txBody>
                    <a:bodyPr/>
                    <a:lstStyle/>
                    <a:p>
                      <a:pPr algn="ctr"/>
                      <a:r>
                        <a:rPr lang="en-GB" sz="1000" dirty="0" smtClean="0">
                          <a:solidFill>
                            <a:schemeClr val="tx1"/>
                          </a:solidFill>
                          <a:latin typeface="Arial" pitchFamily="34" charset="0"/>
                          <a:cs typeface="Arial" pitchFamily="34" charset="0"/>
                        </a:rPr>
                        <a:t>19</a:t>
                      </a:r>
                      <a:endParaRPr lang="en-GB" sz="1000" dirty="0">
                        <a:solidFill>
                          <a:schemeClr val="tx1"/>
                        </a:solidFill>
                        <a:latin typeface="Arial" pitchFamily="34" charset="0"/>
                        <a:cs typeface="Arial" pitchFamily="34" charset="0"/>
                      </a:endParaRPr>
                    </a:p>
                  </a:txBody>
                  <a:tcPr marL="91450" marR="91450" marT="45662" marB="45662"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latin typeface="Arial" pitchFamily="34" charset="0"/>
                          <a:cs typeface="Arial" pitchFamily="34" charset="0"/>
                        </a:rPr>
                        <a:t>Amendable</a:t>
                      </a:r>
                    </a:p>
                  </a:txBody>
                  <a:tcPr marL="91450" marR="91450" marT="45662" marB="45662"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kern="1200" dirty="0" smtClean="0">
                          <a:solidFill>
                            <a:schemeClr val="tx1"/>
                          </a:solidFill>
                          <a:latin typeface="Arial" pitchFamily="34" charset="0"/>
                          <a:ea typeface="+mn-ea"/>
                          <a:cs typeface="Arial" pitchFamily="34" charset="0"/>
                        </a:rPr>
                        <a:t>Latest time end customer will be available at the property [DD/MM/YYYY HH:MM:SS]</a:t>
                      </a:r>
                    </a:p>
                  </a:txBody>
                  <a:tcPr marL="91450" marR="91450" marT="45662" marB="45662"/>
                </a:tc>
              </a:tr>
              <a:tr h="740541">
                <a:tc>
                  <a:txBody>
                    <a:bodyPr/>
                    <a:lstStyle/>
                    <a:p>
                      <a:pPr marL="0" algn="l" defTabSz="457200" rtl="0" eaLnBrk="1" latinLnBrk="0" hangingPunct="1"/>
                      <a:r>
                        <a:rPr lang="en-GB" sz="1000" b="1" kern="1200" dirty="0" smtClean="0">
                          <a:solidFill>
                            <a:schemeClr val="tx1"/>
                          </a:solidFill>
                          <a:latin typeface="Arial" pitchFamily="34" charset="0"/>
                          <a:ea typeface="+mn-ea"/>
                          <a:cs typeface="Arial" pitchFamily="34" charset="0"/>
                        </a:rPr>
                        <a:t>//</a:t>
                      </a:r>
                      <a:r>
                        <a:rPr lang="en-GB" sz="1000" b="1" kern="1200" dirty="0" err="1" smtClean="0">
                          <a:solidFill>
                            <a:schemeClr val="tx1"/>
                          </a:solidFill>
                          <a:latin typeface="Arial" pitchFamily="34" charset="0"/>
                          <a:ea typeface="+mn-ea"/>
                          <a:cs typeface="Arial" pitchFamily="34" charset="0"/>
                        </a:rPr>
                        <a:t>TroubleReportDetail</a:t>
                      </a:r>
                      <a:r>
                        <a:rPr lang="en-GB" sz="1000" b="1" kern="1200" dirty="0" smtClean="0">
                          <a:solidFill>
                            <a:schemeClr val="tx1"/>
                          </a:solidFill>
                          <a:latin typeface="Arial" pitchFamily="34" charset="0"/>
                          <a:ea typeface="+mn-ea"/>
                          <a:cs typeface="Arial" pitchFamily="34" charset="0"/>
                        </a:rPr>
                        <a:t>/</a:t>
                      </a:r>
                      <a:r>
                        <a:rPr lang="en-GB" sz="1000" b="1" kern="1200" dirty="0" err="1" smtClean="0">
                          <a:solidFill>
                            <a:schemeClr val="tx1"/>
                          </a:solidFill>
                          <a:latin typeface="Arial" pitchFamily="34" charset="0"/>
                          <a:ea typeface="+mn-ea"/>
                          <a:cs typeface="Arial" pitchFamily="34" charset="0"/>
                        </a:rPr>
                        <a:t>StandardQuestions</a:t>
                      </a:r>
                      <a:r>
                        <a:rPr lang="en-GB" sz="1000" b="1" kern="1200" dirty="0" smtClean="0">
                          <a:solidFill>
                            <a:schemeClr val="tx1"/>
                          </a:solidFill>
                          <a:latin typeface="Arial" pitchFamily="34" charset="0"/>
                          <a:ea typeface="+mn-ea"/>
                          <a:cs typeface="Arial" pitchFamily="34" charset="0"/>
                        </a:rPr>
                        <a:t>/</a:t>
                      </a:r>
                      <a:r>
                        <a:rPr lang="en-GB" sz="1000" b="1" kern="1200" dirty="0" err="1" smtClean="0">
                          <a:solidFill>
                            <a:schemeClr val="tx1"/>
                          </a:solidFill>
                          <a:latin typeface="Arial" pitchFamily="34" charset="0"/>
                          <a:ea typeface="+mn-ea"/>
                          <a:cs typeface="Arial" pitchFamily="34" charset="0"/>
                        </a:rPr>
                        <a:t>TwentyFourHourAccess</a:t>
                      </a:r>
                      <a:endParaRPr lang="en-GB" sz="1000" b="1" kern="1200" dirty="0">
                        <a:solidFill>
                          <a:schemeClr val="tx1"/>
                        </a:solidFill>
                        <a:latin typeface="Arial" pitchFamily="34" charset="0"/>
                        <a:ea typeface="+mn-ea"/>
                        <a:cs typeface="Arial" pitchFamily="34" charset="0"/>
                      </a:endParaRPr>
                    </a:p>
                  </a:txBody>
                  <a:tcPr marL="91450" marR="91450" marT="45662" marB="45662"/>
                </a:tc>
                <a:tc>
                  <a:txBody>
                    <a:bodyPr/>
                    <a:lstStyle/>
                    <a:p>
                      <a:pPr algn="ctr"/>
                      <a:r>
                        <a:rPr lang="en-GB" sz="1000" dirty="0" smtClean="0">
                          <a:solidFill>
                            <a:schemeClr val="tx1"/>
                          </a:solidFill>
                          <a:latin typeface="Arial" pitchFamily="34" charset="0"/>
                          <a:cs typeface="Arial" pitchFamily="34" charset="0"/>
                        </a:rPr>
                        <a:t>1</a:t>
                      </a:r>
                      <a:endParaRPr lang="en-GB" sz="1000" dirty="0">
                        <a:solidFill>
                          <a:schemeClr val="tx1"/>
                        </a:solidFill>
                        <a:latin typeface="Arial" pitchFamily="34" charset="0"/>
                        <a:cs typeface="Arial" pitchFamily="34" charset="0"/>
                      </a:endParaRPr>
                    </a:p>
                  </a:txBody>
                  <a:tcPr marL="91450" marR="91450" marT="45662" marB="45662"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000" dirty="0" smtClean="0">
                          <a:solidFill>
                            <a:srgbClr val="000000"/>
                          </a:solidFill>
                          <a:latin typeface="Arial" pitchFamily="34" charset="0"/>
                          <a:cs typeface="Arial" pitchFamily="34" charset="0"/>
                        </a:rPr>
                        <a:t>Not</a:t>
                      </a:r>
                    </a:p>
                    <a:p>
                      <a:pPr marL="0" marR="0" indent="0" algn="ctr" defTabSz="457200" rtl="0" eaLnBrk="1" fontAlgn="auto" latinLnBrk="0" hangingPunct="1">
                        <a:lnSpc>
                          <a:spcPct val="100000"/>
                        </a:lnSpc>
                        <a:spcBef>
                          <a:spcPts val="0"/>
                        </a:spcBef>
                        <a:spcAft>
                          <a:spcPts val="0"/>
                        </a:spcAft>
                        <a:buClrTx/>
                        <a:buSzTx/>
                        <a:buFontTx/>
                        <a:buNone/>
                        <a:tabLst/>
                        <a:defRPr/>
                      </a:pPr>
                      <a:r>
                        <a:rPr lang="en-GB" sz="1000" dirty="0" smtClean="0">
                          <a:solidFill>
                            <a:srgbClr val="000000"/>
                          </a:solidFill>
                          <a:latin typeface="Arial" pitchFamily="34" charset="0"/>
                          <a:cs typeface="Arial" pitchFamily="34" charset="0"/>
                        </a:rPr>
                        <a:t>Amendable</a:t>
                      </a:r>
                    </a:p>
                  </a:txBody>
                  <a:tcPr marL="91450" marR="91450" marT="45662" marB="45662"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kern="1200" dirty="0" smtClean="0">
                          <a:solidFill>
                            <a:schemeClr val="tx1"/>
                          </a:solidFill>
                          <a:latin typeface="Arial" pitchFamily="34" charset="0"/>
                          <a:ea typeface="+mn-ea"/>
                          <a:cs typeface="Arial" pitchFamily="34" charset="0"/>
                        </a:rPr>
                        <a:t>Can the engineer attend the premises 24 hours a day. Y or N [1 Character].</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000" kern="1200" dirty="0" smtClean="0">
                        <a:solidFill>
                          <a:schemeClr val="tx1"/>
                        </a:solidFill>
                        <a:latin typeface="Arial" pitchFamily="34" charset="0"/>
                        <a:ea typeface="+mn-ea"/>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000" kern="1200" dirty="0" smtClean="0">
                          <a:solidFill>
                            <a:schemeClr val="tx1"/>
                          </a:solidFill>
                          <a:latin typeface="Arial" pitchFamily="34" charset="0"/>
                          <a:ea typeface="+mn-ea"/>
                          <a:cs typeface="Arial" pitchFamily="34" charset="0"/>
                        </a:rPr>
                        <a:t>Please note, 24 access is only available on Care Levels 4, 30 and 40.</a:t>
                      </a:r>
                    </a:p>
                  </a:txBody>
                  <a:tcPr marL="91450" marR="91450" marT="45662" marB="45662"/>
                </a:tc>
              </a:tr>
            </a:tbl>
          </a:graphicData>
        </a:graphic>
      </p:graphicFrame>
    </p:spTree>
    <p:extLst>
      <p:ext uri="{BB962C8B-B14F-4D97-AF65-F5344CB8AC3E}">
        <p14:creationId xmlns:p14="http://schemas.microsoft.com/office/powerpoint/2010/main" val="3379792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Practice </a:t>
            </a:r>
            <a:r>
              <a:rPr lang="en-GB" altLang="en-US" dirty="0">
                <a:latin typeface="Arial" panose="020B0604020202020204" pitchFamily="34" charset="0"/>
                <a:ea typeface="ＭＳ Ｐゴシック" panose="020B0600070205080204" pitchFamily="34" charset="-128"/>
                <a:cs typeface="Arial" panose="020B0604020202020204" pitchFamily="34" charset="0"/>
              </a:rPr>
              <a:t>for the CP IT Design Community</a:t>
            </a:r>
            <a:endParaRPr lang="en-GB" dirty="0"/>
          </a:p>
        </p:txBody>
      </p:sp>
      <p:sp>
        <p:nvSpPr>
          <p:cNvPr id="4" name="Text Placeholder 3"/>
          <p:cNvSpPr>
            <a:spLocks noGrp="1"/>
          </p:cNvSpPr>
          <p:nvPr>
            <p:ph type="body" sz="quarter" idx="10"/>
          </p:nvPr>
        </p:nvSpPr>
        <p:spPr/>
        <p:txBody>
          <a:bodyPr/>
          <a:lstStyle/>
          <a:p>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Service Related Information</a:t>
            </a:r>
            <a:endParaRPr lang="en-GB" dirty="0"/>
          </a:p>
        </p:txBody>
      </p:sp>
      <p:sp>
        <p:nvSpPr>
          <p:cNvPr id="5" name="TextBox 4"/>
          <p:cNvSpPr txBox="1"/>
          <p:nvPr/>
        </p:nvSpPr>
        <p:spPr>
          <a:xfrm>
            <a:off x="8962164" y="6611112"/>
            <a:ext cx="190980" cy="246888"/>
          </a:xfrm>
          <a:prstGeom prst="rect">
            <a:avLst/>
          </a:prstGeom>
          <a:noFill/>
        </p:spPr>
        <p:txBody>
          <a:bodyPr wrap="square" lIns="0" tIns="0" rIns="0" bIns="0" rtlCol="0">
            <a:noAutofit/>
          </a:bodyPr>
          <a:lstStyle/>
          <a:p>
            <a:r>
              <a:rPr lang="en-GB" sz="1200" dirty="0" smtClean="0">
                <a:latin typeface="Arial" panose="020B0604020202020204" pitchFamily="34" charset="0"/>
                <a:cs typeface="Arial" panose="020B0604020202020204" pitchFamily="34" charset="0"/>
              </a:rPr>
              <a:t>18</a:t>
            </a:r>
            <a:endParaRPr lang="en-GB" sz="1200" dirty="0">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008178244"/>
              </p:ext>
            </p:extLst>
          </p:nvPr>
        </p:nvGraphicFramePr>
        <p:xfrm>
          <a:off x="215583" y="1179003"/>
          <a:ext cx="8746582" cy="5517987"/>
        </p:xfrm>
        <a:graphic>
          <a:graphicData uri="http://schemas.openxmlformats.org/drawingml/2006/table">
            <a:tbl>
              <a:tblPr firstRow="1" bandRow="1">
                <a:tableStyleId>{073A0DAA-6AF3-43AB-8588-CEC1D06C72B9}</a:tableStyleId>
              </a:tblPr>
              <a:tblGrid>
                <a:gridCol w="2663804"/>
                <a:gridCol w="904673"/>
                <a:gridCol w="992221"/>
                <a:gridCol w="4185884"/>
              </a:tblGrid>
              <a:tr h="509551">
                <a:tc>
                  <a:txBody>
                    <a:bodyPr/>
                    <a:lstStyle/>
                    <a:p>
                      <a:pPr algn="ctr"/>
                      <a:r>
                        <a:rPr lang="en-GB" sz="1100" dirty="0" smtClean="0">
                          <a:latin typeface="Arial" panose="020B0604020202020204" pitchFamily="34" charset="0"/>
                          <a:cs typeface="Arial" panose="020B0604020202020204" pitchFamily="34" charset="0"/>
                        </a:rPr>
                        <a:t>Field Name</a:t>
                      </a:r>
                      <a:endParaRPr lang="en-GB" sz="1100" b="1" dirty="0">
                        <a:latin typeface="Arial" pitchFamily="34" charset="0"/>
                        <a:cs typeface="Arial" pitchFamily="34" charset="0"/>
                      </a:endParaRPr>
                    </a:p>
                  </a:txBody>
                  <a:tcPr marL="91450" marR="91450" marT="45675" marB="45675"/>
                </a:tc>
                <a:tc>
                  <a:txBody>
                    <a:bodyPr/>
                    <a:lstStyle/>
                    <a:p>
                      <a:pPr algn="ctr"/>
                      <a:r>
                        <a:rPr lang="en-GB" sz="1100" dirty="0" smtClean="0">
                          <a:latin typeface="Arial" panose="020B0604020202020204" pitchFamily="34" charset="0"/>
                          <a:cs typeface="Arial" panose="020B0604020202020204" pitchFamily="34" charset="0"/>
                        </a:rPr>
                        <a:t>Character Limit</a:t>
                      </a:r>
                      <a:endParaRPr lang="en-GB" sz="1100" b="1" dirty="0">
                        <a:latin typeface="Arial" pitchFamily="34" charset="0"/>
                        <a:cs typeface="Arial" pitchFamily="34" charset="0"/>
                      </a:endParaRPr>
                    </a:p>
                  </a:txBody>
                  <a:tcPr marL="91450" marR="91450" marT="45675" marB="45675"/>
                </a:tc>
                <a:tc>
                  <a:txBody>
                    <a:bodyPr/>
                    <a:lstStyle/>
                    <a:p>
                      <a:pPr algn="ctr"/>
                      <a:r>
                        <a:rPr lang="en-GB" sz="1100" dirty="0" smtClean="0">
                          <a:latin typeface="Arial" panose="020B0604020202020204" pitchFamily="34" charset="0"/>
                          <a:cs typeface="Arial" panose="020B0604020202020204" pitchFamily="34" charset="0"/>
                        </a:rPr>
                        <a:t>Amendable</a:t>
                      </a:r>
                      <a:endParaRPr lang="en-GB" sz="1100" b="1" dirty="0">
                        <a:latin typeface="Arial" pitchFamily="34" charset="0"/>
                        <a:cs typeface="Arial" pitchFamily="34" charset="0"/>
                      </a:endParaRPr>
                    </a:p>
                  </a:txBody>
                  <a:tcPr marL="91450" marR="91450" marT="45675" marB="45675"/>
                </a:tc>
                <a:tc>
                  <a:txBody>
                    <a:bodyPr/>
                    <a:lstStyle/>
                    <a:p>
                      <a:pPr algn="ctr"/>
                      <a:r>
                        <a:rPr lang="en-GB" sz="1100" dirty="0" smtClean="0">
                          <a:latin typeface="Arial" panose="020B0604020202020204" pitchFamily="34" charset="0"/>
                          <a:cs typeface="Arial" panose="020B0604020202020204" pitchFamily="34" charset="0"/>
                        </a:rPr>
                        <a:t>Description</a:t>
                      </a:r>
                      <a:endParaRPr lang="en-GB" sz="1100" b="1" dirty="0">
                        <a:latin typeface="Arial" pitchFamily="34" charset="0"/>
                        <a:cs typeface="Arial" pitchFamily="34" charset="0"/>
                      </a:endParaRPr>
                    </a:p>
                  </a:txBody>
                  <a:tcPr marL="91450" marR="91450" marT="45675" marB="45675"/>
                </a:tc>
              </a:tr>
              <a:tr h="392596">
                <a:tc>
                  <a:txBody>
                    <a:bodyPr/>
                    <a:lstStyle/>
                    <a:p>
                      <a:r>
                        <a:rPr lang="en-GB" sz="1000" b="1" dirty="0" smtClean="0">
                          <a:solidFill>
                            <a:schemeClr val="tx1"/>
                          </a:solidFill>
                          <a:latin typeface="Arial" pitchFamily="34" charset="0"/>
                          <a:cs typeface="Arial" pitchFamily="34" charset="0"/>
                        </a:rPr>
                        <a:t>//</a:t>
                      </a:r>
                      <a:r>
                        <a:rPr lang="en-GB" sz="1000" b="1" dirty="0" err="1" smtClean="0">
                          <a:solidFill>
                            <a:schemeClr val="tx1"/>
                          </a:solidFill>
                          <a:latin typeface="Arial" pitchFamily="34" charset="0"/>
                          <a:cs typeface="Arial" pitchFamily="34" charset="0"/>
                        </a:rPr>
                        <a:t>TroubleReportDetail</a:t>
                      </a:r>
                      <a:r>
                        <a:rPr lang="en-GB" sz="1000" b="1" dirty="0" smtClean="0">
                          <a:solidFill>
                            <a:schemeClr val="tx1"/>
                          </a:solidFill>
                          <a:latin typeface="Arial" pitchFamily="34" charset="0"/>
                          <a:cs typeface="Arial" pitchFamily="34" charset="0"/>
                        </a:rPr>
                        <a:t>/</a:t>
                      </a:r>
                      <a:r>
                        <a:rPr lang="en-GB" sz="1000" b="1" dirty="0" err="1" smtClean="0">
                          <a:solidFill>
                            <a:schemeClr val="tx1"/>
                          </a:solidFill>
                          <a:latin typeface="Arial" pitchFamily="34" charset="0"/>
                          <a:cs typeface="Arial" pitchFamily="34" charset="0"/>
                        </a:rPr>
                        <a:t>ServiceId</a:t>
                      </a:r>
                      <a:r>
                        <a:rPr lang="en-GB" sz="1000" b="1" dirty="0" smtClean="0">
                          <a:solidFill>
                            <a:schemeClr val="tx1"/>
                          </a:solidFill>
                          <a:latin typeface="Arial" pitchFamily="34" charset="0"/>
                          <a:cs typeface="Arial" pitchFamily="34" charset="0"/>
                        </a:rPr>
                        <a:t>/Ident</a:t>
                      </a:r>
                      <a:endParaRPr lang="en-GB" sz="1000" b="1" dirty="0">
                        <a:solidFill>
                          <a:schemeClr val="tx1"/>
                        </a:solidFill>
                        <a:latin typeface="Arial" pitchFamily="34" charset="0"/>
                        <a:cs typeface="Arial" pitchFamily="34" charset="0"/>
                      </a:endParaRPr>
                    </a:p>
                  </a:txBody>
                  <a:tcPr marL="91450" marR="91450" marT="45665" marB="45665"/>
                </a:tc>
                <a:tc>
                  <a:txBody>
                    <a:bodyPr/>
                    <a:lstStyle/>
                    <a:p>
                      <a:pPr algn="ctr"/>
                      <a:r>
                        <a:rPr lang="en-GB" sz="1000" dirty="0" smtClean="0">
                          <a:solidFill>
                            <a:schemeClr val="tx1"/>
                          </a:solidFill>
                          <a:latin typeface="Arial" pitchFamily="34" charset="0"/>
                          <a:cs typeface="Arial" pitchFamily="34" charset="0"/>
                        </a:rPr>
                        <a:t>100</a:t>
                      </a:r>
                      <a:endParaRPr lang="en-GB" sz="1000" dirty="0">
                        <a:solidFill>
                          <a:schemeClr val="tx1"/>
                        </a:solidFill>
                        <a:latin typeface="Arial" pitchFamily="34" charset="0"/>
                        <a:cs typeface="Arial" pitchFamily="34" charset="0"/>
                      </a:endParaRPr>
                    </a:p>
                  </a:txBody>
                  <a:tcPr marL="91450" marR="91450" marT="45665" marB="45665"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latin typeface="Arial" pitchFamily="34" charset="0"/>
                          <a:cs typeface="Arial" pitchFamily="34" charset="0"/>
                        </a:rPr>
                        <a:t>Not Amendable</a:t>
                      </a:r>
                    </a:p>
                  </a:txBody>
                  <a:tcPr marL="91450" marR="91450" marT="45665" marB="45665" anchor="ctr"/>
                </a:tc>
                <a:tc>
                  <a:txBody>
                    <a:bodyPr/>
                    <a:lstStyle/>
                    <a:p>
                      <a:r>
                        <a:rPr lang="en-GB" sz="1000" dirty="0" smtClean="0">
                          <a:solidFill>
                            <a:schemeClr val="tx1"/>
                          </a:solidFill>
                          <a:latin typeface="Arial" panose="020B0604020202020204" pitchFamily="34" charset="0"/>
                          <a:cs typeface="Arial" panose="020B0604020202020204" pitchFamily="34" charset="0"/>
                        </a:rPr>
                        <a:t>The service identifier as Openreach knows this</a:t>
                      </a:r>
                      <a:endParaRPr lang="en-GB" sz="1000" dirty="0">
                        <a:solidFill>
                          <a:schemeClr val="tx1"/>
                        </a:solidFill>
                        <a:latin typeface="Arial" panose="020B0604020202020204" pitchFamily="34" charset="0"/>
                        <a:cs typeface="Arial" panose="020B0604020202020204" pitchFamily="34" charset="0"/>
                      </a:endParaRPr>
                    </a:p>
                  </a:txBody>
                  <a:tcPr marL="91450" marR="91450" marT="45665" marB="45665"/>
                </a:tc>
              </a:tr>
              <a:tr h="549531">
                <a:tc>
                  <a:txBody>
                    <a:bodyPr/>
                    <a:lstStyle/>
                    <a:p>
                      <a:r>
                        <a:rPr lang="en-GB" sz="1000" b="1" dirty="0" smtClean="0">
                          <a:solidFill>
                            <a:schemeClr val="tx1"/>
                          </a:solidFill>
                          <a:latin typeface="Arial" pitchFamily="34" charset="0"/>
                          <a:cs typeface="Arial" pitchFamily="34" charset="0"/>
                        </a:rPr>
                        <a:t>/</a:t>
                      </a:r>
                      <a:r>
                        <a:rPr lang="en-GB" sz="1000" b="1" dirty="0" err="1" smtClean="0">
                          <a:solidFill>
                            <a:schemeClr val="tx1"/>
                          </a:solidFill>
                          <a:latin typeface="Arial" pitchFamily="34" charset="0"/>
                          <a:cs typeface="Arial" pitchFamily="34" charset="0"/>
                        </a:rPr>
                        <a:t>TroubleReportDetail</a:t>
                      </a:r>
                      <a:r>
                        <a:rPr lang="en-GB" sz="1000" b="1" dirty="0" smtClean="0">
                          <a:solidFill>
                            <a:schemeClr val="tx1"/>
                          </a:solidFill>
                          <a:latin typeface="Arial" pitchFamily="34" charset="0"/>
                          <a:cs typeface="Arial" pitchFamily="34" charset="0"/>
                        </a:rPr>
                        <a:t>/</a:t>
                      </a:r>
                      <a:r>
                        <a:rPr lang="en-GB" sz="1000" b="1" dirty="0" err="1" smtClean="0">
                          <a:solidFill>
                            <a:schemeClr val="tx1"/>
                          </a:solidFill>
                          <a:latin typeface="Arial" pitchFamily="34" charset="0"/>
                          <a:cs typeface="Arial" pitchFamily="34" charset="0"/>
                        </a:rPr>
                        <a:t>VoiceServiceDN</a:t>
                      </a:r>
                      <a:endParaRPr lang="en-GB" sz="1000" b="1" dirty="0">
                        <a:solidFill>
                          <a:schemeClr val="tx1"/>
                        </a:solidFill>
                        <a:latin typeface="Arial" pitchFamily="34" charset="0"/>
                        <a:cs typeface="Arial" pitchFamily="34" charset="0"/>
                      </a:endParaRPr>
                    </a:p>
                  </a:txBody>
                  <a:tcPr marL="91450" marR="91450" marT="45665" marB="45665"/>
                </a:tc>
                <a:tc>
                  <a:txBody>
                    <a:bodyPr/>
                    <a:lstStyle/>
                    <a:p>
                      <a:pPr algn="ctr"/>
                      <a:r>
                        <a:rPr lang="en-GB" sz="1000" dirty="0" smtClean="0">
                          <a:solidFill>
                            <a:schemeClr val="tx1"/>
                          </a:solidFill>
                          <a:latin typeface="Arial" pitchFamily="34" charset="0"/>
                          <a:cs typeface="Arial" pitchFamily="34" charset="0"/>
                        </a:rPr>
                        <a:t>11</a:t>
                      </a:r>
                      <a:endParaRPr lang="en-GB" sz="1000" dirty="0">
                        <a:solidFill>
                          <a:schemeClr val="tx1"/>
                        </a:solidFill>
                        <a:latin typeface="Arial" pitchFamily="34" charset="0"/>
                        <a:cs typeface="Arial" pitchFamily="34" charset="0"/>
                      </a:endParaRPr>
                    </a:p>
                  </a:txBody>
                  <a:tcPr marL="91450" marR="91450" marT="45665" marB="45665"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latin typeface="Arial" pitchFamily="34" charset="0"/>
                          <a:cs typeface="Arial" pitchFamily="34" charset="0"/>
                        </a:rPr>
                        <a:t>Not Amendable</a:t>
                      </a:r>
                    </a:p>
                  </a:txBody>
                  <a:tcPr marL="91450" marR="91450" marT="45665" marB="45665"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kern="1200" baseline="0" dirty="0" smtClean="0">
                          <a:solidFill>
                            <a:schemeClr val="tx1"/>
                          </a:solidFill>
                          <a:latin typeface="Arial" pitchFamily="34" charset="0"/>
                          <a:ea typeface="+mn-ea"/>
                          <a:cs typeface="Arial" pitchFamily="34" charset="0"/>
                        </a:rPr>
                        <a:t>If a voice service has been provided over a non-WLR3 service, please provide the destination number of the service to enable testing and service restoration if required</a:t>
                      </a:r>
                    </a:p>
                  </a:txBody>
                  <a:tcPr marL="91450" marR="91450" marT="45697" marB="45697"/>
                </a:tc>
              </a:tr>
              <a:tr h="611544">
                <a:tc>
                  <a:txBody>
                    <a:bodyPr/>
                    <a:lstStyle/>
                    <a:p>
                      <a:r>
                        <a:rPr lang="en-GB" sz="1000" b="1" dirty="0" smtClean="0">
                          <a:solidFill>
                            <a:schemeClr val="tx1"/>
                          </a:solidFill>
                          <a:latin typeface="Arial" pitchFamily="34" charset="0"/>
                          <a:cs typeface="Arial" pitchFamily="34" charset="0"/>
                        </a:rPr>
                        <a:t>//</a:t>
                      </a:r>
                      <a:r>
                        <a:rPr lang="en-GB" sz="1000" b="1" dirty="0" err="1" smtClean="0">
                          <a:solidFill>
                            <a:schemeClr val="tx1"/>
                          </a:solidFill>
                          <a:latin typeface="Arial" pitchFamily="34" charset="0"/>
                          <a:cs typeface="Arial" pitchFamily="34" charset="0"/>
                        </a:rPr>
                        <a:t>TroubleReportDetail</a:t>
                      </a:r>
                      <a:r>
                        <a:rPr lang="en-GB" sz="1000" b="1" dirty="0" smtClean="0">
                          <a:solidFill>
                            <a:schemeClr val="tx1"/>
                          </a:solidFill>
                          <a:latin typeface="Arial" pitchFamily="34" charset="0"/>
                          <a:cs typeface="Arial" pitchFamily="34" charset="0"/>
                        </a:rPr>
                        <a:t>/</a:t>
                      </a:r>
                      <a:r>
                        <a:rPr lang="en-GB" sz="1000" b="1" dirty="0" err="1" smtClean="0">
                          <a:solidFill>
                            <a:schemeClr val="tx1"/>
                          </a:solidFill>
                          <a:latin typeface="Arial" pitchFamily="34" charset="0"/>
                          <a:cs typeface="Arial" pitchFamily="34" charset="0"/>
                        </a:rPr>
                        <a:t>ServiceLevel</a:t>
                      </a:r>
                      <a:endParaRPr lang="en-GB" sz="1000" b="1" dirty="0">
                        <a:solidFill>
                          <a:schemeClr val="tx1"/>
                        </a:solidFill>
                        <a:latin typeface="Arial" pitchFamily="34" charset="0"/>
                        <a:cs typeface="Arial" pitchFamily="34" charset="0"/>
                      </a:endParaRPr>
                    </a:p>
                  </a:txBody>
                  <a:tcPr marL="91450" marR="91450" marT="45665" marB="45665"/>
                </a:tc>
                <a:tc>
                  <a:txBody>
                    <a:bodyPr/>
                    <a:lstStyle/>
                    <a:p>
                      <a:pPr algn="ctr"/>
                      <a:r>
                        <a:rPr lang="en-GB" sz="1000" dirty="0" smtClean="0">
                          <a:solidFill>
                            <a:schemeClr val="tx1"/>
                          </a:solidFill>
                          <a:latin typeface="Arial" pitchFamily="34" charset="0"/>
                          <a:cs typeface="Arial" pitchFamily="34" charset="0"/>
                        </a:rPr>
                        <a:t>4</a:t>
                      </a:r>
                      <a:endParaRPr lang="en-GB" sz="1000" dirty="0">
                        <a:solidFill>
                          <a:schemeClr val="tx1"/>
                        </a:solidFill>
                        <a:latin typeface="Arial" pitchFamily="34" charset="0"/>
                        <a:cs typeface="Arial" pitchFamily="34" charset="0"/>
                      </a:endParaRPr>
                    </a:p>
                  </a:txBody>
                  <a:tcPr marL="91450" marR="91450" marT="45665" marB="45665"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latin typeface="Arial" pitchFamily="34" charset="0"/>
                          <a:cs typeface="Arial" pitchFamily="34" charset="0"/>
                        </a:rPr>
                        <a:t>Not</a:t>
                      </a:r>
                    </a:p>
                    <a:p>
                      <a:pPr marL="0" marR="0" indent="0" algn="ctr" defTabSz="4572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latin typeface="Arial" pitchFamily="34" charset="0"/>
                          <a:cs typeface="Arial" pitchFamily="34" charset="0"/>
                        </a:rPr>
                        <a:t>Amendable</a:t>
                      </a:r>
                    </a:p>
                  </a:txBody>
                  <a:tcPr marL="91450" marR="91450" marT="45665" marB="45665" anchor="ctr"/>
                </a:tc>
                <a:tc>
                  <a:txBody>
                    <a:bodyPr/>
                    <a:lstStyle/>
                    <a:p>
                      <a:r>
                        <a:rPr lang="en-GB" sz="1000" dirty="0" smtClean="0">
                          <a:solidFill>
                            <a:schemeClr val="tx1"/>
                          </a:solidFill>
                          <a:latin typeface="Arial" pitchFamily="34" charset="0"/>
                          <a:cs typeface="Arial" pitchFamily="34" charset="0"/>
                        </a:rPr>
                        <a:t>The Service Maintenance Levels of the fault, this should be values 1, 2, 2.5, 3 &amp; 4 to reflect the current service levels but will include values 20, 30 &amp; 40 when Harmonised Repair is introduced</a:t>
                      </a:r>
                      <a:endParaRPr lang="en-GB" sz="1000" dirty="0">
                        <a:solidFill>
                          <a:schemeClr val="tx1"/>
                        </a:solidFill>
                        <a:latin typeface="Arial" pitchFamily="34" charset="0"/>
                        <a:cs typeface="Arial" pitchFamily="34" charset="0"/>
                      </a:endParaRPr>
                    </a:p>
                  </a:txBody>
                  <a:tcPr marL="91450" marR="91450" marT="45697" marB="45697"/>
                </a:tc>
              </a:tr>
              <a:tr h="670694">
                <a:tc>
                  <a:txBody>
                    <a:bodyPr/>
                    <a:lstStyle/>
                    <a:p>
                      <a:r>
                        <a:rPr lang="en-GB" sz="1000" b="1" dirty="0" smtClean="0">
                          <a:solidFill>
                            <a:schemeClr val="tx1"/>
                          </a:solidFill>
                          <a:latin typeface="Arial" pitchFamily="34" charset="0"/>
                          <a:cs typeface="Arial" pitchFamily="34" charset="0"/>
                        </a:rPr>
                        <a:t>//</a:t>
                      </a:r>
                      <a:r>
                        <a:rPr lang="en-GB" sz="1000" b="1" dirty="0" err="1" smtClean="0">
                          <a:solidFill>
                            <a:schemeClr val="tx1"/>
                          </a:solidFill>
                          <a:latin typeface="Arial" pitchFamily="34" charset="0"/>
                          <a:cs typeface="Arial" pitchFamily="34" charset="0"/>
                        </a:rPr>
                        <a:t>TroubleReportDetail</a:t>
                      </a:r>
                      <a:r>
                        <a:rPr lang="en-GB" sz="1000" b="1" dirty="0" smtClean="0">
                          <a:solidFill>
                            <a:schemeClr val="tx1"/>
                          </a:solidFill>
                          <a:latin typeface="Arial" pitchFamily="34" charset="0"/>
                          <a:cs typeface="Arial" pitchFamily="34" charset="0"/>
                        </a:rPr>
                        <a:t>/</a:t>
                      </a:r>
                      <a:r>
                        <a:rPr lang="en-GB" sz="1000" b="1" dirty="0" err="1" smtClean="0">
                          <a:solidFill>
                            <a:schemeClr val="tx1"/>
                          </a:solidFill>
                          <a:latin typeface="Arial" pitchFamily="34" charset="0"/>
                          <a:cs typeface="Arial" pitchFamily="34" charset="0"/>
                        </a:rPr>
                        <a:t>OrderRevisedServiceLevel</a:t>
                      </a:r>
                      <a:endParaRPr lang="en-GB" sz="1000" b="1" dirty="0">
                        <a:solidFill>
                          <a:schemeClr val="tx1"/>
                        </a:solidFill>
                        <a:latin typeface="Arial" pitchFamily="34" charset="0"/>
                        <a:cs typeface="Arial" pitchFamily="34" charset="0"/>
                      </a:endParaRPr>
                    </a:p>
                  </a:txBody>
                  <a:tcPr marL="91450" marR="91450" marT="45665" marB="45665"/>
                </a:tc>
                <a:tc>
                  <a:txBody>
                    <a:bodyPr/>
                    <a:lstStyle/>
                    <a:p>
                      <a:pPr algn="ctr"/>
                      <a:r>
                        <a:rPr lang="en-GB" sz="1000" dirty="0" smtClean="0">
                          <a:solidFill>
                            <a:schemeClr val="tx1"/>
                          </a:solidFill>
                          <a:latin typeface="Arial" pitchFamily="34" charset="0"/>
                          <a:cs typeface="Arial" pitchFamily="34" charset="0"/>
                        </a:rPr>
                        <a:t>1</a:t>
                      </a:r>
                      <a:endParaRPr lang="en-GB" sz="1000" dirty="0">
                        <a:solidFill>
                          <a:schemeClr val="tx1"/>
                        </a:solidFill>
                        <a:latin typeface="Arial" pitchFamily="34" charset="0"/>
                        <a:cs typeface="Arial" pitchFamily="34" charset="0"/>
                      </a:endParaRPr>
                    </a:p>
                  </a:txBody>
                  <a:tcPr marL="91450" marR="91450" marT="45665" marB="45665"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latin typeface="Arial" pitchFamily="34" charset="0"/>
                          <a:cs typeface="Arial" pitchFamily="34" charset="0"/>
                        </a:rPr>
                        <a:t>Not Amendable</a:t>
                      </a:r>
                    </a:p>
                  </a:txBody>
                  <a:tcPr marL="91450" marR="91450" marT="45665" marB="45665" anchor="ctr"/>
                </a:tc>
                <a:tc>
                  <a:txBody>
                    <a:bodyPr/>
                    <a:lstStyle/>
                    <a:p>
                      <a:r>
                        <a:rPr lang="en-GB" sz="1000" dirty="0" smtClean="0">
                          <a:solidFill>
                            <a:schemeClr val="tx1"/>
                          </a:solidFill>
                          <a:latin typeface="Arial" pitchFamily="34" charset="0"/>
                          <a:cs typeface="Arial" pitchFamily="34" charset="0"/>
                        </a:rPr>
                        <a:t>Indicates whether a CP wants to purchase Harmonised Repair.</a:t>
                      </a:r>
                    </a:p>
                    <a:p>
                      <a:r>
                        <a:rPr lang="en-GB" sz="1000" dirty="0" smtClean="0">
                          <a:solidFill>
                            <a:schemeClr val="tx1"/>
                          </a:solidFill>
                          <a:latin typeface="Arial" pitchFamily="34" charset="0"/>
                          <a:cs typeface="Arial" pitchFamily="34" charset="0"/>
                        </a:rPr>
                        <a:t>Date type:</a:t>
                      </a:r>
                    </a:p>
                    <a:p>
                      <a:r>
                        <a:rPr lang="en-GB" sz="1000" dirty="0" smtClean="0">
                          <a:solidFill>
                            <a:schemeClr val="tx1"/>
                          </a:solidFill>
                          <a:latin typeface="Arial" pitchFamily="34" charset="0"/>
                          <a:cs typeface="Arial" pitchFamily="34" charset="0"/>
                        </a:rPr>
                        <a:t>String Length: 1 </a:t>
                      </a:r>
                      <a:r>
                        <a:rPr lang="en-GB" sz="1000" dirty="0" err="1" smtClean="0">
                          <a:solidFill>
                            <a:schemeClr val="tx1"/>
                          </a:solidFill>
                          <a:latin typeface="Arial" pitchFamily="34" charset="0"/>
                          <a:cs typeface="Arial" pitchFamily="34" charset="0"/>
                        </a:rPr>
                        <a:t>LoV</a:t>
                      </a:r>
                      <a:r>
                        <a:rPr lang="en-GB" sz="1000" dirty="0" smtClean="0">
                          <a:solidFill>
                            <a:schemeClr val="tx1"/>
                          </a:solidFill>
                          <a:latin typeface="Arial" pitchFamily="34" charset="0"/>
                          <a:cs typeface="Arial" pitchFamily="34" charset="0"/>
                        </a:rPr>
                        <a:t>: Y,N</a:t>
                      </a:r>
                    </a:p>
                  </a:txBody>
                  <a:tcPr marL="91450" marR="91450" marT="45697" marB="45697"/>
                </a:tc>
              </a:tr>
              <a:tr h="628948">
                <a:tc>
                  <a:txBody>
                    <a:bodyPr/>
                    <a:lstStyle/>
                    <a:p>
                      <a:r>
                        <a:rPr lang="en-GB" sz="1000" b="1" dirty="0" smtClean="0">
                          <a:solidFill>
                            <a:schemeClr val="tx1"/>
                          </a:solidFill>
                          <a:latin typeface="Arial" pitchFamily="34" charset="0"/>
                          <a:cs typeface="Arial" pitchFamily="34" charset="0"/>
                        </a:rPr>
                        <a:t>//</a:t>
                      </a:r>
                      <a:r>
                        <a:rPr lang="en-GB" sz="1000" b="1" dirty="0" err="1" smtClean="0">
                          <a:solidFill>
                            <a:schemeClr val="tx1"/>
                          </a:solidFill>
                          <a:latin typeface="Arial" pitchFamily="34" charset="0"/>
                          <a:cs typeface="Arial" pitchFamily="34" charset="0"/>
                        </a:rPr>
                        <a:t>TroubleReportDetail</a:t>
                      </a:r>
                      <a:r>
                        <a:rPr lang="en-GB" sz="1000" b="1" dirty="0" smtClean="0">
                          <a:solidFill>
                            <a:schemeClr val="tx1"/>
                          </a:solidFill>
                          <a:latin typeface="Arial" pitchFamily="34" charset="0"/>
                          <a:cs typeface="Arial" pitchFamily="34" charset="0"/>
                        </a:rPr>
                        <a:t>/</a:t>
                      </a:r>
                      <a:r>
                        <a:rPr lang="en-GB" sz="1000" b="1" dirty="0" err="1" smtClean="0">
                          <a:solidFill>
                            <a:schemeClr val="tx1"/>
                          </a:solidFill>
                          <a:latin typeface="Arial" pitchFamily="34" charset="0"/>
                          <a:cs typeface="Arial" pitchFamily="34" charset="0"/>
                        </a:rPr>
                        <a:t>ShortDescription</a:t>
                      </a:r>
                      <a:endParaRPr lang="en-GB" sz="1000" b="1" dirty="0" smtClean="0">
                        <a:solidFill>
                          <a:schemeClr val="tx1"/>
                        </a:solidFill>
                        <a:latin typeface="Arial" pitchFamily="34" charset="0"/>
                        <a:cs typeface="Arial" pitchFamily="34" charset="0"/>
                      </a:endParaRPr>
                    </a:p>
                  </a:txBody>
                  <a:tcPr marL="91450" marR="91450" marT="45665" marB="45665"/>
                </a:tc>
                <a:tc>
                  <a:txBody>
                    <a:bodyPr/>
                    <a:lstStyle/>
                    <a:p>
                      <a:pPr algn="ctr"/>
                      <a:r>
                        <a:rPr lang="en-GB" sz="1000" dirty="0" smtClean="0">
                          <a:solidFill>
                            <a:schemeClr val="tx1"/>
                          </a:solidFill>
                          <a:latin typeface="Arial" pitchFamily="34" charset="0"/>
                          <a:cs typeface="Arial" pitchFamily="34" charset="0"/>
                        </a:rPr>
                        <a:t>80</a:t>
                      </a:r>
                      <a:endParaRPr lang="en-GB" sz="1000" dirty="0">
                        <a:solidFill>
                          <a:schemeClr val="tx1"/>
                        </a:solidFill>
                        <a:latin typeface="Arial" pitchFamily="34" charset="0"/>
                        <a:cs typeface="Arial" pitchFamily="34" charset="0"/>
                      </a:endParaRPr>
                    </a:p>
                  </a:txBody>
                  <a:tcPr marL="91450" marR="91450" marT="45665" marB="45665"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latin typeface="Arial" pitchFamily="34" charset="0"/>
                          <a:cs typeface="Arial" pitchFamily="34" charset="0"/>
                        </a:rPr>
                        <a:t>Amendable</a:t>
                      </a:r>
                    </a:p>
                  </a:txBody>
                  <a:tcPr marL="91450" marR="91450" marT="45665" marB="45665"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kern="1200" dirty="0" smtClean="0">
                          <a:solidFill>
                            <a:schemeClr val="tx1"/>
                          </a:solidFill>
                          <a:latin typeface="Arial" pitchFamily="34" charset="0"/>
                          <a:ea typeface="+mn-ea"/>
                          <a:cs typeface="Arial" pitchFamily="34" charset="0"/>
                        </a:rPr>
                        <a:t>A description of the issue experience by the end customer in their language</a:t>
                      </a:r>
                    </a:p>
                  </a:txBody>
                  <a:tcPr marL="91450" marR="91450" marT="45665" marB="45665"/>
                </a:tc>
              </a:tr>
              <a:tr h="848264">
                <a:tc>
                  <a:txBody>
                    <a:bodyPr/>
                    <a:lstStyle/>
                    <a:p>
                      <a:pPr marL="0" algn="l" defTabSz="457200" rtl="0" eaLnBrk="1" latinLnBrk="0" hangingPunct="1"/>
                      <a:r>
                        <a:rPr lang="en-GB" sz="1000" b="1" kern="1200" dirty="0" smtClean="0">
                          <a:solidFill>
                            <a:schemeClr val="tx1"/>
                          </a:solidFill>
                          <a:latin typeface="Arial" pitchFamily="34" charset="0"/>
                          <a:ea typeface="+mn-ea"/>
                          <a:cs typeface="Arial" pitchFamily="34" charset="0"/>
                        </a:rPr>
                        <a:t>//</a:t>
                      </a:r>
                      <a:r>
                        <a:rPr lang="en-GB" sz="1000" b="1" kern="1200" dirty="0" err="1" smtClean="0">
                          <a:solidFill>
                            <a:schemeClr val="tx1"/>
                          </a:solidFill>
                          <a:latin typeface="Arial" pitchFamily="34" charset="0"/>
                          <a:ea typeface="+mn-ea"/>
                          <a:cs typeface="Arial" pitchFamily="34" charset="0"/>
                        </a:rPr>
                        <a:t>TroubleReportDetail</a:t>
                      </a:r>
                      <a:r>
                        <a:rPr lang="en-GB" sz="1000" b="1" kern="1200" dirty="0" smtClean="0">
                          <a:solidFill>
                            <a:schemeClr val="tx1"/>
                          </a:solidFill>
                          <a:latin typeface="Arial" pitchFamily="34" charset="0"/>
                          <a:ea typeface="+mn-ea"/>
                          <a:cs typeface="Arial" pitchFamily="34" charset="0"/>
                        </a:rPr>
                        <a:t>/</a:t>
                      </a:r>
                      <a:r>
                        <a:rPr lang="en-GB" sz="1000" b="1" kern="1200" dirty="0" err="1" smtClean="0">
                          <a:solidFill>
                            <a:schemeClr val="tx1"/>
                          </a:solidFill>
                          <a:latin typeface="Arial" pitchFamily="34" charset="0"/>
                          <a:ea typeface="+mn-ea"/>
                          <a:cs typeface="Arial" pitchFamily="34" charset="0"/>
                        </a:rPr>
                        <a:t>ListOfNote</a:t>
                      </a:r>
                      <a:r>
                        <a:rPr lang="en-GB" sz="1000" b="1" kern="1200" dirty="0" smtClean="0">
                          <a:solidFill>
                            <a:schemeClr val="tx1"/>
                          </a:solidFill>
                          <a:latin typeface="Arial" pitchFamily="34" charset="0"/>
                          <a:ea typeface="+mn-ea"/>
                          <a:cs typeface="Arial" pitchFamily="34" charset="0"/>
                        </a:rPr>
                        <a:t>/Note</a:t>
                      </a:r>
                      <a:endParaRPr lang="en-GB" sz="1000" b="1" kern="1200" dirty="0">
                        <a:solidFill>
                          <a:schemeClr val="tx1"/>
                        </a:solidFill>
                        <a:latin typeface="Arial" pitchFamily="34" charset="0"/>
                        <a:ea typeface="+mn-ea"/>
                        <a:cs typeface="Arial" pitchFamily="34" charset="0"/>
                      </a:endParaRPr>
                    </a:p>
                  </a:txBody>
                  <a:tcPr marL="91450" marR="91450" marT="45665" marB="45665"/>
                </a:tc>
                <a:tc>
                  <a:txBody>
                    <a:bodyPr/>
                    <a:lstStyle/>
                    <a:p>
                      <a:pPr algn="ctr"/>
                      <a:r>
                        <a:rPr lang="en-GB" sz="1000" dirty="0" smtClean="0">
                          <a:solidFill>
                            <a:schemeClr val="tx1"/>
                          </a:solidFill>
                          <a:latin typeface="Arial" pitchFamily="34" charset="0"/>
                          <a:cs typeface="Arial" pitchFamily="34" charset="0"/>
                        </a:rPr>
                        <a:t>5000</a:t>
                      </a:r>
                      <a:endParaRPr lang="en-GB" sz="1000" dirty="0">
                        <a:solidFill>
                          <a:schemeClr val="tx1"/>
                        </a:solidFill>
                        <a:latin typeface="Arial" pitchFamily="34" charset="0"/>
                        <a:cs typeface="Arial" pitchFamily="34" charset="0"/>
                      </a:endParaRPr>
                    </a:p>
                  </a:txBody>
                  <a:tcPr marL="91450" marR="91450" marT="45665" marB="45665"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latin typeface="Arial" pitchFamily="34" charset="0"/>
                          <a:cs typeface="Arial" pitchFamily="34" charset="0"/>
                        </a:rPr>
                        <a:t>Amendable</a:t>
                      </a:r>
                    </a:p>
                  </a:txBody>
                  <a:tcPr marL="91450" marR="91450" marT="45665" marB="45665"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kern="1200" dirty="0" smtClean="0">
                          <a:solidFill>
                            <a:schemeClr val="tx1"/>
                          </a:solidFill>
                          <a:latin typeface="Arial" pitchFamily="34" charset="0"/>
                          <a:ea typeface="+mn-ea"/>
                          <a:cs typeface="Arial" pitchFamily="34" charset="0"/>
                        </a:rPr>
                        <a:t>Any information that is relevant to the engineering visit can be provided in this field. You can provided key information about the services provided to your customer in this field and any history or diagnostic information that will assist our engineer resolving your customer issue.</a:t>
                      </a:r>
                    </a:p>
                  </a:txBody>
                  <a:tcPr marL="91450" marR="91450" marT="45665" marB="45665"/>
                </a:tc>
              </a:tr>
              <a:tr h="569390">
                <a:tc>
                  <a:txBody>
                    <a:bodyPr/>
                    <a:lstStyle/>
                    <a:p>
                      <a:pPr marL="0" algn="l" defTabSz="457200" rtl="0" eaLnBrk="1" latinLnBrk="0" hangingPunct="1"/>
                      <a:r>
                        <a:rPr lang="en-GB" sz="1000" b="1" kern="1200" dirty="0" smtClean="0">
                          <a:solidFill>
                            <a:schemeClr val="tx1"/>
                          </a:solidFill>
                          <a:latin typeface="Arial" pitchFamily="34" charset="0"/>
                          <a:ea typeface="+mn-ea"/>
                          <a:cs typeface="Arial" pitchFamily="34" charset="0"/>
                        </a:rPr>
                        <a:t>//</a:t>
                      </a:r>
                      <a:r>
                        <a:rPr lang="en-GB" sz="1000" b="1" kern="1200" dirty="0" err="1" smtClean="0">
                          <a:solidFill>
                            <a:schemeClr val="tx1"/>
                          </a:solidFill>
                          <a:latin typeface="Arial" pitchFamily="34" charset="0"/>
                          <a:ea typeface="+mn-ea"/>
                          <a:cs typeface="Arial" pitchFamily="34" charset="0"/>
                        </a:rPr>
                        <a:t>TroubleReportDetail</a:t>
                      </a:r>
                      <a:r>
                        <a:rPr lang="en-GB" sz="1000" b="1" kern="1200" dirty="0" smtClean="0">
                          <a:solidFill>
                            <a:schemeClr val="tx1"/>
                          </a:solidFill>
                          <a:latin typeface="Arial" pitchFamily="34" charset="0"/>
                          <a:ea typeface="+mn-ea"/>
                          <a:cs typeface="Arial" pitchFamily="34" charset="0"/>
                        </a:rPr>
                        <a:t>/</a:t>
                      </a:r>
                      <a:r>
                        <a:rPr lang="en-GB" sz="1000" b="1" kern="1200" dirty="0" err="1" smtClean="0">
                          <a:solidFill>
                            <a:schemeClr val="tx1"/>
                          </a:solidFill>
                          <a:latin typeface="Arial" pitchFamily="34" charset="0"/>
                          <a:ea typeface="+mn-ea"/>
                          <a:cs typeface="Arial" pitchFamily="34" charset="0"/>
                        </a:rPr>
                        <a:t>FaultCode</a:t>
                      </a:r>
                      <a:endParaRPr lang="en-GB" sz="1000" b="1" kern="1200" dirty="0">
                        <a:solidFill>
                          <a:schemeClr val="tx1"/>
                        </a:solidFill>
                        <a:latin typeface="Arial" pitchFamily="34" charset="0"/>
                        <a:ea typeface="+mn-ea"/>
                        <a:cs typeface="Arial" pitchFamily="34" charset="0"/>
                      </a:endParaRPr>
                    </a:p>
                  </a:txBody>
                  <a:tcPr marL="91450" marR="91450" marT="45665" marB="45665"/>
                </a:tc>
                <a:tc>
                  <a:txBody>
                    <a:bodyPr/>
                    <a:lstStyle/>
                    <a:p>
                      <a:pPr algn="ctr"/>
                      <a:r>
                        <a:rPr lang="en-GB" sz="1000" dirty="0" smtClean="0">
                          <a:solidFill>
                            <a:schemeClr val="tx1"/>
                          </a:solidFill>
                          <a:latin typeface="Arial" pitchFamily="34" charset="0"/>
                          <a:cs typeface="Arial" pitchFamily="34" charset="0"/>
                        </a:rPr>
                        <a:t>4</a:t>
                      </a:r>
                      <a:endParaRPr lang="en-GB" sz="1000" dirty="0">
                        <a:solidFill>
                          <a:schemeClr val="tx1"/>
                        </a:solidFill>
                        <a:latin typeface="Arial" pitchFamily="34" charset="0"/>
                        <a:cs typeface="Arial" pitchFamily="34" charset="0"/>
                      </a:endParaRPr>
                    </a:p>
                  </a:txBody>
                  <a:tcPr marL="91450" marR="91450" marT="45665" marB="45665"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latin typeface="Arial" pitchFamily="34" charset="0"/>
                          <a:cs typeface="Arial" pitchFamily="34" charset="0"/>
                        </a:rPr>
                        <a:t>Not Amendable</a:t>
                      </a:r>
                    </a:p>
                  </a:txBody>
                  <a:tcPr marL="91450" marR="91450" marT="45665" marB="45665"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kern="1200" dirty="0" smtClean="0">
                          <a:solidFill>
                            <a:schemeClr val="tx1"/>
                          </a:solidFill>
                          <a:latin typeface="Arial" pitchFamily="34" charset="0"/>
                          <a:ea typeface="+mn-ea"/>
                          <a:cs typeface="Arial" pitchFamily="34" charset="0"/>
                        </a:rPr>
                        <a:t>This is the code indicating the nature of the fault following your structured questioning and diagnostics with the end customer </a:t>
                      </a:r>
                    </a:p>
                  </a:txBody>
                  <a:tcPr marL="91450" marR="91450" marT="45665" marB="45665"/>
                </a:tc>
              </a:tr>
              <a:tr h="733935">
                <a:tc>
                  <a:txBody>
                    <a:bodyPr/>
                    <a:lstStyle/>
                    <a:p>
                      <a:pPr marL="0" algn="l" defTabSz="457200" rtl="0" eaLnBrk="1" latinLnBrk="0" hangingPunct="1"/>
                      <a:r>
                        <a:rPr lang="en-GB" sz="1000" b="1" kern="1200" dirty="0" smtClean="0">
                          <a:solidFill>
                            <a:schemeClr val="tx1"/>
                          </a:solidFill>
                          <a:latin typeface="Arial" pitchFamily="34" charset="0"/>
                          <a:ea typeface="+mn-ea"/>
                          <a:cs typeface="Arial" pitchFamily="34" charset="0"/>
                        </a:rPr>
                        <a:t>//</a:t>
                      </a:r>
                      <a:r>
                        <a:rPr lang="en-GB" sz="1000" b="1" kern="1200" dirty="0" err="1" smtClean="0">
                          <a:solidFill>
                            <a:schemeClr val="tx1"/>
                          </a:solidFill>
                          <a:latin typeface="Arial" pitchFamily="34" charset="0"/>
                          <a:ea typeface="+mn-ea"/>
                          <a:cs typeface="Arial" pitchFamily="34" charset="0"/>
                        </a:rPr>
                        <a:t>TroubleReportDetail</a:t>
                      </a:r>
                      <a:r>
                        <a:rPr lang="en-GB" sz="1000" b="1" kern="1200" dirty="0" smtClean="0">
                          <a:solidFill>
                            <a:schemeClr val="tx1"/>
                          </a:solidFill>
                          <a:latin typeface="Arial" pitchFamily="34" charset="0"/>
                          <a:ea typeface="+mn-ea"/>
                          <a:cs typeface="Arial" pitchFamily="34" charset="0"/>
                        </a:rPr>
                        <a:t>/Appointment/Reference/</a:t>
                      </a:r>
                      <a:r>
                        <a:rPr lang="en-GB" sz="1000" b="1" kern="1200" dirty="0" err="1" smtClean="0">
                          <a:solidFill>
                            <a:schemeClr val="tx1"/>
                          </a:solidFill>
                          <a:latin typeface="Arial" pitchFamily="34" charset="0"/>
                          <a:ea typeface="+mn-ea"/>
                          <a:cs typeface="Arial" pitchFamily="34" charset="0"/>
                        </a:rPr>
                        <a:t>RefNum</a:t>
                      </a:r>
                      <a:endParaRPr lang="en-GB" sz="1000" b="1" kern="1200" dirty="0">
                        <a:solidFill>
                          <a:schemeClr val="tx1"/>
                        </a:solidFill>
                        <a:latin typeface="Arial" pitchFamily="34" charset="0"/>
                        <a:ea typeface="+mn-ea"/>
                        <a:cs typeface="Arial" pitchFamily="34" charset="0"/>
                      </a:endParaRPr>
                    </a:p>
                  </a:txBody>
                  <a:tcPr marL="91450" marR="91450" marT="45665" marB="45665"/>
                </a:tc>
                <a:tc>
                  <a:txBody>
                    <a:bodyPr/>
                    <a:lstStyle/>
                    <a:p>
                      <a:pPr algn="ctr"/>
                      <a:r>
                        <a:rPr lang="en-GB" sz="1000" dirty="0" smtClean="0">
                          <a:solidFill>
                            <a:schemeClr val="tx1"/>
                          </a:solidFill>
                          <a:latin typeface="Arial" pitchFamily="34" charset="0"/>
                          <a:cs typeface="Arial" pitchFamily="34" charset="0"/>
                        </a:rPr>
                        <a:t>8/9</a:t>
                      </a:r>
                      <a:endParaRPr lang="en-GB" sz="1000" dirty="0">
                        <a:solidFill>
                          <a:schemeClr val="tx1"/>
                        </a:solidFill>
                        <a:latin typeface="Arial" pitchFamily="34" charset="0"/>
                        <a:cs typeface="Arial" pitchFamily="34" charset="0"/>
                      </a:endParaRPr>
                    </a:p>
                  </a:txBody>
                  <a:tcPr marL="91450" marR="91450" marT="45665" marB="45665"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latin typeface="Arial" pitchFamily="34" charset="0"/>
                          <a:cs typeface="Arial" pitchFamily="34" charset="0"/>
                        </a:rPr>
                        <a:t>Amendable</a:t>
                      </a:r>
                    </a:p>
                  </a:txBody>
                  <a:tcPr marL="91450" marR="91450" marT="45665" marB="45665"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kern="1200" dirty="0" smtClean="0">
                          <a:solidFill>
                            <a:schemeClr val="tx1"/>
                          </a:solidFill>
                          <a:latin typeface="Arial" pitchFamily="34" charset="0"/>
                          <a:ea typeface="+mn-ea"/>
                          <a:cs typeface="Arial" pitchFamily="34" charset="0"/>
                        </a:rPr>
                        <a:t>Reference Number of Appointment obtained via the appointing dialogue services</a:t>
                      </a:r>
                    </a:p>
                  </a:txBody>
                  <a:tcPr marL="91450" marR="91450" marT="45665" marB="45665"/>
                </a:tc>
              </a:tr>
            </a:tbl>
          </a:graphicData>
        </a:graphic>
      </p:graphicFrame>
    </p:spTree>
    <p:extLst>
      <p:ext uri="{BB962C8B-B14F-4D97-AF65-F5344CB8AC3E}">
        <p14:creationId xmlns:p14="http://schemas.microsoft.com/office/powerpoint/2010/main" val="397788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Practice </a:t>
            </a:r>
            <a:r>
              <a:rPr lang="en-GB" altLang="en-US" dirty="0">
                <a:latin typeface="Arial" panose="020B0604020202020204" pitchFamily="34" charset="0"/>
                <a:ea typeface="ＭＳ Ｐゴシック" panose="020B0600070205080204" pitchFamily="34" charset="-128"/>
                <a:cs typeface="Arial" panose="020B0604020202020204" pitchFamily="34" charset="0"/>
              </a:rPr>
              <a:t>for the CP IT Design Community</a:t>
            </a:r>
            <a:endParaRPr lang="en-GB" dirty="0"/>
          </a:p>
        </p:txBody>
      </p:sp>
      <p:sp>
        <p:nvSpPr>
          <p:cNvPr id="4" name="Text Placeholder 3"/>
          <p:cNvSpPr>
            <a:spLocks noGrp="1"/>
          </p:cNvSpPr>
          <p:nvPr>
            <p:ph type="body" sz="quarter" idx="10"/>
          </p:nvPr>
        </p:nvSpPr>
        <p:spPr/>
        <p:txBody>
          <a:bodyPr/>
          <a:lstStyle/>
          <a:p>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Service Related Information</a:t>
            </a:r>
            <a:endParaRPr lang="en-GB" dirty="0"/>
          </a:p>
        </p:txBody>
      </p:sp>
      <p:sp>
        <p:nvSpPr>
          <p:cNvPr id="5" name="TextBox 4"/>
          <p:cNvSpPr txBox="1"/>
          <p:nvPr/>
        </p:nvSpPr>
        <p:spPr>
          <a:xfrm>
            <a:off x="8962164" y="6611112"/>
            <a:ext cx="190980" cy="246888"/>
          </a:xfrm>
          <a:prstGeom prst="rect">
            <a:avLst/>
          </a:prstGeom>
          <a:noFill/>
        </p:spPr>
        <p:txBody>
          <a:bodyPr wrap="square" lIns="0" tIns="0" rIns="0" bIns="0" rtlCol="0">
            <a:noAutofit/>
          </a:bodyPr>
          <a:lstStyle/>
          <a:p>
            <a:r>
              <a:rPr lang="en-GB" sz="1200" dirty="0" smtClean="0">
                <a:latin typeface="Arial" panose="020B0604020202020204" pitchFamily="34" charset="0"/>
                <a:cs typeface="Arial" panose="020B0604020202020204" pitchFamily="34" charset="0"/>
              </a:rPr>
              <a:t>19</a:t>
            </a:r>
            <a:endParaRPr lang="en-GB" sz="1200" dirty="0">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82709203"/>
              </p:ext>
            </p:extLst>
          </p:nvPr>
        </p:nvGraphicFramePr>
        <p:xfrm>
          <a:off x="215583" y="1179003"/>
          <a:ext cx="8746582" cy="5495410"/>
        </p:xfrm>
        <a:graphic>
          <a:graphicData uri="http://schemas.openxmlformats.org/drawingml/2006/table">
            <a:tbl>
              <a:tblPr firstRow="1" bandRow="1">
                <a:tableStyleId>{073A0DAA-6AF3-43AB-8588-CEC1D06C72B9}</a:tableStyleId>
              </a:tblPr>
              <a:tblGrid>
                <a:gridCol w="2663804"/>
                <a:gridCol w="904673"/>
                <a:gridCol w="992221"/>
                <a:gridCol w="4185884"/>
              </a:tblGrid>
              <a:tr h="514137">
                <a:tc>
                  <a:txBody>
                    <a:bodyPr/>
                    <a:lstStyle/>
                    <a:p>
                      <a:pPr algn="ctr"/>
                      <a:r>
                        <a:rPr lang="en-GB" sz="1100" dirty="0" smtClean="0">
                          <a:latin typeface="Arial" panose="020B0604020202020204" pitchFamily="34" charset="0"/>
                          <a:cs typeface="Arial" panose="020B0604020202020204" pitchFamily="34" charset="0"/>
                        </a:rPr>
                        <a:t>Field Name</a:t>
                      </a:r>
                      <a:endParaRPr lang="en-GB" sz="1100" b="1" dirty="0">
                        <a:latin typeface="Arial" pitchFamily="34" charset="0"/>
                        <a:cs typeface="Arial" pitchFamily="34" charset="0"/>
                      </a:endParaRPr>
                    </a:p>
                  </a:txBody>
                  <a:tcPr marL="91450" marR="91450" marT="45675" marB="45675"/>
                </a:tc>
                <a:tc>
                  <a:txBody>
                    <a:bodyPr/>
                    <a:lstStyle/>
                    <a:p>
                      <a:pPr algn="ctr"/>
                      <a:r>
                        <a:rPr lang="en-GB" sz="1100" dirty="0" smtClean="0">
                          <a:latin typeface="Arial" panose="020B0604020202020204" pitchFamily="34" charset="0"/>
                          <a:cs typeface="Arial" panose="020B0604020202020204" pitchFamily="34" charset="0"/>
                        </a:rPr>
                        <a:t>Character Limit</a:t>
                      </a:r>
                      <a:endParaRPr lang="en-GB" sz="1100" b="1" dirty="0">
                        <a:latin typeface="Arial" pitchFamily="34" charset="0"/>
                        <a:cs typeface="Arial" pitchFamily="34" charset="0"/>
                      </a:endParaRPr>
                    </a:p>
                  </a:txBody>
                  <a:tcPr marL="91450" marR="91450" marT="45675" marB="45675"/>
                </a:tc>
                <a:tc>
                  <a:txBody>
                    <a:bodyPr/>
                    <a:lstStyle/>
                    <a:p>
                      <a:pPr algn="ctr"/>
                      <a:r>
                        <a:rPr lang="en-GB" sz="1100" dirty="0" smtClean="0">
                          <a:latin typeface="Arial" panose="020B0604020202020204" pitchFamily="34" charset="0"/>
                          <a:cs typeface="Arial" panose="020B0604020202020204" pitchFamily="34" charset="0"/>
                        </a:rPr>
                        <a:t>Amendable</a:t>
                      </a:r>
                      <a:endParaRPr lang="en-GB" sz="1100" b="1" dirty="0">
                        <a:latin typeface="Arial" pitchFamily="34" charset="0"/>
                        <a:cs typeface="Arial" pitchFamily="34" charset="0"/>
                      </a:endParaRPr>
                    </a:p>
                  </a:txBody>
                  <a:tcPr marL="91450" marR="91450" marT="45675" marB="45675"/>
                </a:tc>
                <a:tc>
                  <a:txBody>
                    <a:bodyPr/>
                    <a:lstStyle/>
                    <a:p>
                      <a:pPr algn="ctr"/>
                      <a:r>
                        <a:rPr lang="en-GB" sz="1100" dirty="0" smtClean="0">
                          <a:latin typeface="Arial" panose="020B0604020202020204" pitchFamily="34" charset="0"/>
                          <a:cs typeface="Arial" panose="020B0604020202020204" pitchFamily="34" charset="0"/>
                        </a:rPr>
                        <a:t>Description</a:t>
                      </a:r>
                      <a:endParaRPr lang="en-GB" sz="1100" b="1" dirty="0">
                        <a:latin typeface="Arial" pitchFamily="34" charset="0"/>
                        <a:cs typeface="Arial" pitchFamily="34" charset="0"/>
                      </a:endParaRPr>
                    </a:p>
                  </a:txBody>
                  <a:tcPr marL="91450" marR="91450" marT="45675" marB="45675"/>
                </a:tc>
              </a:tr>
              <a:tr h="252392">
                <a:tc>
                  <a:txBody>
                    <a:bodyPr/>
                    <a:lstStyle/>
                    <a:p>
                      <a:r>
                        <a:rPr lang="en-GB" sz="1000" b="1" dirty="0" smtClean="0">
                          <a:solidFill>
                            <a:schemeClr val="tx1"/>
                          </a:solidFill>
                          <a:latin typeface="Arial" pitchFamily="34" charset="0"/>
                          <a:cs typeface="Arial" pitchFamily="34" charset="0"/>
                        </a:rPr>
                        <a:t>//</a:t>
                      </a:r>
                      <a:r>
                        <a:rPr lang="en-GB" sz="1000" b="1" dirty="0" err="1" smtClean="0">
                          <a:solidFill>
                            <a:schemeClr val="tx1"/>
                          </a:solidFill>
                          <a:latin typeface="Arial" pitchFamily="34" charset="0"/>
                          <a:cs typeface="Arial" pitchFamily="34" charset="0"/>
                        </a:rPr>
                        <a:t>TroubleReportDetail</a:t>
                      </a:r>
                      <a:r>
                        <a:rPr lang="en-GB" sz="1000" b="1" dirty="0" smtClean="0">
                          <a:solidFill>
                            <a:schemeClr val="tx1"/>
                          </a:solidFill>
                          <a:latin typeface="Arial" pitchFamily="34" charset="0"/>
                          <a:cs typeface="Arial" pitchFamily="34" charset="0"/>
                        </a:rPr>
                        <a:t>/</a:t>
                      </a:r>
                      <a:r>
                        <a:rPr lang="en-GB" sz="1000" b="1" dirty="0" err="1" smtClean="0">
                          <a:solidFill>
                            <a:schemeClr val="tx1"/>
                          </a:solidFill>
                          <a:latin typeface="Arial" pitchFamily="34" charset="0"/>
                          <a:cs typeface="Arial" pitchFamily="34" charset="0"/>
                        </a:rPr>
                        <a:t>TestReference</a:t>
                      </a:r>
                      <a:r>
                        <a:rPr lang="en-GB" sz="1000" b="1" dirty="0" smtClean="0">
                          <a:solidFill>
                            <a:schemeClr val="tx1"/>
                          </a:solidFill>
                          <a:latin typeface="Arial" pitchFamily="34" charset="0"/>
                          <a:cs typeface="Arial" pitchFamily="34" charset="0"/>
                        </a:rPr>
                        <a:t>/</a:t>
                      </a:r>
                      <a:r>
                        <a:rPr lang="en-GB" sz="1000" b="1" dirty="0" err="1" smtClean="0">
                          <a:solidFill>
                            <a:schemeClr val="tx1"/>
                          </a:solidFill>
                          <a:latin typeface="Arial" pitchFamily="34" charset="0"/>
                          <a:cs typeface="Arial" pitchFamily="34" charset="0"/>
                        </a:rPr>
                        <a:t>PerformerReference</a:t>
                      </a:r>
                      <a:r>
                        <a:rPr lang="en-GB" sz="1000" b="1" dirty="0" smtClean="0">
                          <a:solidFill>
                            <a:schemeClr val="tx1"/>
                          </a:solidFill>
                          <a:latin typeface="Arial" pitchFamily="34" charset="0"/>
                          <a:cs typeface="Arial" pitchFamily="34" charset="0"/>
                        </a:rPr>
                        <a:t>/</a:t>
                      </a:r>
                      <a:r>
                        <a:rPr lang="en-GB" sz="1000" b="1" dirty="0" err="1" smtClean="0">
                          <a:solidFill>
                            <a:schemeClr val="tx1"/>
                          </a:solidFill>
                          <a:latin typeface="Arial" pitchFamily="34" charset="0"/>
                          <a:cs typeface="Arial" pitchFamily="34" charset="0"/>
                        </a:rPr>
                        <a:t>InvocationIdentifier</a:t>
                      </a:r>
                      <a:r>
                        <a:rPr lang="en-GB" sz="1000" b="1" dirty="0" smtClean="0">
                          <a:solidFill>
                            <a:schemeClr val="tx1"/>
                          </a:solidFill>
                          <a:latin typeface="Arial" pitchFamily="34" charset="0"/>
                          <a:cs typeface="Arial" pitchFamily="34" charset="0"/>
                        </a:rPr>
                        <a:t>/</a:t>
                      </a:r>
                      <a:r>
                        <a:rPr lang="en-GB" sz="1000" b="1" dirty="0" err="1" smtClean="0">
                          <a:solidFill>
                            <a:schemeClr val="tx1"/>
                          </a:solidFill>
                          <a:latin typeface="Arial" pitchFamily="34" charset="0"/>
                          <a:cs typeface="Arial" pitchFamily="34" charset="0"/>
                        </a:rPr>
                        <a:t>RefNum</a:t>
                      </a:r>
                      <a:endParaRPr lang="en-GB" sz="1000" b="1" dirty="0">
                        <a:solidFill>
                          <a:schemeClr val="tx1"/>
                        </a:solidFill>
                        <a:latin typeface="Arial" pitchFamily="34" charset="0"/>
                        <a:cs typeface="Arial" pitchFamily="34" charset="0"/>
                      </a:endParaRPr>
                    </a:p>
                  </a:txBody>
                  <a:tcPr marL="91450" marR="91450" marT="45679" marB="45679"/>
                </a:tc>
                <a:tc>
                  <a:txBody>
                    <a:bodyPr/>
                    <a:lstStyle/>
                    <a:p>
                      <a:pPr algn="ctr"/>
                      <a:r>
                        <a:rPr lang="en-GB" sz="1000" dirty="0" smtClean="0">
                          <a:solidFill>
                            <a:schemeClr val="tx1"/>
                          </a:solidFill>
                          <a:latin typeface="Arial" pitchFamily="34" charset="0"/>
                          <a:cs typeface="Arial" pitchFamily="34" charset="0"/>
                        </a:rPr>
                        <a:t>64</a:t>
                      </a:r>
                      <a:endParaRPr lang="en-GB" sz="1000" dirty="0">
                        <a:solidFill>
                          <a:schemeClr val="tx1"/>
                        </a:solidFill>
                        <a:latin typeface="Arial" pitchFamily="34" charset="0"/>
                        <a:cs typeface="Arial" pitchFamily="34" charset="0"/>
                      </a:endParaRPr>
                    </a:p>
                  </a:txBody>
                  <a:tcPr marL="91450" marR="91450" marT="45679" marB="45679"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000" dirty="0" smtClean="0">
                          <a:solidFill>
                            <a:srgbClr val="000000"/>
                          </a:solidFill>
                          <a:latin typeface="Arial" pitchFamily="34" charset="0"/>
                          <a:cs typeface="Arial" pitchFamily="34" charset="0"/>
                        </a:rPr>
                        <a:t>Not Amendable</a:t>
                      </a:r>
                    </a:p>
                  </a:txBody>
                  <a:tcPr marL="91450" marR="91450" marT="45679" marB="45679" anchor="ctr"/>
                </a:tc>
                <a:tc>
                  <a:txBody>
                    <a:bodyPr/>
                    <a:lstStyle/>
                    <a:p>
                      <a:r>
                        <a:rPr lang="en-GB" sz="1000" dirty="0" smtClean="0">
                          <a:solidFill>
                            <a:schemeClr val="tx1"/>
                          </a:solidFill>
                          <a:latin typeface="Arial" panose="020B0604020202020204" pitchFamily="34" charset="0"/>
                          <a:cs typeface="Arial" panose="020B0604020202020204" pitchFamily="34" charset="0"/>
                        </a:rPr>
                        <a:t>This is the reference number of the line test that you have previously run via the line test dialogue service.</a:t>
                      </a:r>
                      <a:r>
                        <a:rPr lang="en-GB" sz="1000" baseline="0" dirty="0" smtClean="0">
                          <a:solidFill>
                            <a:schemeClr val="tx1"/>
                          </a:solidFill>
                          <a:latin typeface="Arial" panose="020B0604020202020204" pitchFamily="34" charset="0"/>
                          <a:cs typeface="Arial" panose="020B0604020202020204" pitchFamily="34" charset="0"/>
                        </a:rPr>
                        <a:t> </a:t>
                      </a:r>
                      <a:r>
                        <a:rPr lang="en-GB" sz="1000" dirty="0" smtClean="0">
                          <a:solidFill>
                            <a:schemeClr val="tx1"/>
                          </a:solidFill>
                          <a:latin typeface="Arial" panose="020B0604020202020204" pitchFamily="34" charset="0"/>
                          <a:cs typeface="Arial" panose="020B0604020202020204" pitchFamily="34" charset="0"/>
                        </a:rPr>
                        <a:t>This is mandatory if ‘No Test Reason’ is not provided</a:t>
                      </a:r>
                      <a:endParaRPr lang="en-GB" sz="1000" dirty="0">
                        <a:solidFill>
                          <a:schemeClr val="tx1"/>
                        </a:solidFill>
                        <a:latin typeface="Arial" panose="020B0604020202020204" pitchFamily="34" charset="0"/>
                        <a:cs typeface="Arial" panose="020B0604020202020204" pitchFamily="34" charset="0"/>
                      </a:endParaRPr>
                    </a:p>
                  </a:txBody>
                  <a:tcPr marL="91450" marR="91450" marT="45679" marB="45679"/>
                </a:tc>
              </a:tr>
              <a:tr h="554477">
                <a:tc>
                  <a:txBody>
                    <a:bodyPr/>
                    <a:lstStyle/>
                    <a:p>
                      <a:r>
                        <a:rPr lang="en-GB" sz="1000" b="1" dirty="0" smtClean="0">
                          <a:solidFill>
                            <a:schemeClr val="tx1"/>
                          </a:solidFill>
                          <a:latin typeface="Arial" pitchFamily="34" charset="0"/>
                          <a:cs typeface="Arial" pitchFamily="34" charset="0"/>
                        </a:rPr>
                        <a:t>//</a:t>
                      </a:r>
                      <a:r>
                        <a:rPr lang="en-GB" sz="1000" b="1" dirty="0" err="1" smtClean="0">
                          <a:solidFill>
                            <a:schemeClr val="tx1"/>
                          </a:solidFill>
                          <a:latin typeface="Arial" pitchFamily="34" charset="0"/>
                          <a:cs typeface="Arial" pitchFamily="34" charset="0"/>
                        </a:rPr>
                        <a:t>TroubleReportDetail</a:t>
                      </a:r>
                      <a:r>
                        <a:rPr lang="en-GB" sz="1000" b="1" dirty="0" smtClean="0">
                          <a:solidFill>
                            <a:schemeClr val="tx1"/>
                          </a:solidFill>
                          <a:latin typeface="Arial" pitchFamily="34" charset="0"/>
                          <a:cs typeface="Arial" pitchFamily="34" charset="0"/>
                        </a:rPr>
                        <a:t>/</a:t>
                      </a:r>
                      <a:r>
                        <a:rPr lang="en-GB" sz="1000" b="1" dirty="0" err="1" smtClean="0">
                          <a:solidFill>
                            <a:schemeClr val="tx1"/>
                          </a:solidFill>
                          <a:latin typeface="Arial" pitchFamily="34" charset="0"/>
                          <a:cs typeface="Arial" pitchFamily="34" charset="0"/>
                        </a:rPr>
                        <a:t>StandardQuestions</a:t>
                      </a:r>
                      <a:r>
                        <a:rPr lang="en-GB" sz="1000" b="1" dirty="0" smtClean="0">
                          <a:solidFill>
                            <a:schemeClr val="tx1"/>
                          </a:solidFill>
                          <a:latin typeface="Arial" pitchFamily="34" charset="0"/>
                          <a:cs typeface="Arial" pitchFamily="34" charset="0"/>
                        </a:rPr>
                        <a:t>/</a:t>
                      </a:r>
                      <a:r>
                        <a:rPr lang="en-GB" sz="1000" b="1" dirty="0" err="1" smtClean="0">
                          <a:solidFill>
                            <a:schemeClr val="tx1"/>
                          </a:solidFill>
                          <a:latin typeface="Arial" pitchFamily="34" charset="0"/>
                          <a:cs typeface="Arial" pitchFamily="34" charset="0"/>
                        </a:rPr>
                        <a:t>DisruptiveTestsAllowed</a:t>
                      </a:r>
                      <a:endParaRPr lang="en-GB" sz="1000" b="1" dirty="0">
                        <a:solidFill>
                          <a:schemeClr val="tx1"/>
                        </a:solidFill>
                        <a:latin typeface="Arial" pitchFamily="34" charset="0"/>
                        <a:cs typeface="Arial" pitchFamily="34" charset="0"/>
                      </a:endParaRPr>
                    </a:p>
                  </a:txBody>
                  <a:tcPr marL="91450" marR="91450" marT="45679" marB="45679"/>
                </a:tc>
                <a:tc>
                  <a:txBody>
                    <a:bodyPr/>
                    <a:lstStyle/>
                    <a:p>
                      <a:pPr algn="ctr"/>
                      <a:r>
                        <a:rPr lang="en-GB" sz="1000" dirty="0" smtClean="0">
                          <a:solidFill>
                            <a:schemeClr val="tx1"/>
                          </a:solidFill>
                          <a:latin typeface="Arial" pitchFamily="34" charset="0"/>
                          <a:cs typeface="Arial" pitchFamily="34" charset="0"/>
                        </a:rPr>
                        <a:t>1</a:t>
                      </a:r>
                      <a:endParaRPr lang="en-GB" sz="1000" dirty="0">
                        <a:solidFill>
                          <a:schemeClr val="tx1"/>
                        </a:solidFill>
                        <a:latin typeface="Arial" pitchFamily="34" charset="0"/>
                        <a:cs typeface="Arial" pitchFamily="34" charset="0"/>
                      </a:endParaRPr>
                    </a:p>
                  </a:txBody>
                  <a:tcPr marL="91450" marR="91450" marT="45679" marB="45679"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latin typeface="Arial" pitchFamily="34" charset="0"/>
                          <a:cs typeface="Arial" pitchFamily="34" charset="0"/>
                        </a:rPr>
                        <a:t>Not Amendable</a:t>
                      </a:r>
                    </a:p>
                  </a:txBody>
                  <a:tcPr marL="91450" marR="91450" marT="45679" marB="45679"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kern="1200" baseline="0" dirty="0" smtClean="0">
                          <a:solidFill>
                            <a:schemeClr val="tx1"/>
                          </a:solidFill>
                          <a:latin typeface="Arial" pitchFamily="34" charset="0"/>
                          <a:ea typeface="+mn-ea"/>
                          <a:cs typeface="Arial" pitchFamily="34" charset="0"/>
                        </a:rPr>
                        <a:t>This indicates that you are willing for services to be disrupted that maybe required to resolve the issue reported. Values Y or N</a:t>
                      </a:r>
                    </a:p>
                  </a:txBody>
                  <a:tcPr marL="91450" marR="91450" marT="45711" marB="45711"/>
                </a:tc>
              </a:tr>
              <a:tr h="617048">
                <a:tc>
                  <a:txBody>
                    <a:bodyPr/>
                    <a:lstStyle/>
                    <a:p>
                      <a:pPr marL="0" algn="l" defTabSz="457200" rtl="0" eaLnBrk="1" latinLnBrk="0" hangingPunct="1"/>
                      <a:r>
                        <a:rPr lang="en-GB" sz="1000" b="1" kern="1200" dirty="0" smtClean="0">
                          <a:solidFill>
                            <a:schemeClr val="tx1"/>
                          </a:solidFill>
                          <a:latin typeface="Arial" pitchFamily="34" charset="0"/>
                          <a:ea typeface="+mn-ea"/>
                          <a:cs typeface="Arial" pitchFamily="34" charset="0"/>
                        </a:rPr>
                        <a:t>//</a:t>
                      </a:r>
                      <a:r>
                        <a:rPr lang="en-GB" sz="1000" b="1" kern="1200" dirty="0" err="1" smtClean="0">
                          <a:solidFill>
                            <a:schemeClr val="tx1"/>
                          </a:solidFill>
                          <a:latin typeface="Arial" pitchFamily="34" charset="0"/>
                          <a:ea typeface="+mn-ea"/>
                          <a:cs typeface="Arial" pitchFamily="34" charset="0"/>
                        </a:rPr>
                        <a:t>TroubleReportDetail</a:t>
                      </a:r>
                      <a:r>
                        <a:rPr lang="en-GB" sz="1000" b="1" kern="1200" dirty="0" smtClean="0">
                          <a:solidFill>
                            <a:schemeClr val="tx1"/>
                          </a:solidFill>
                          <a:latin typeface="Arial" pitchFamily="34" charset="0"/>
                          <a:ea typeface="+mn-ea"/>
                          <a:cs typeface="Arial" pitchFamily="34" charset="0"/>
                        </a:rPr>
                        <a:t>/</a:t>
                      </a:r>
                      <a:r>
                        <a:rPr lang="en-GB" sz="1000" b="1" kern="1200" dirty="0" err="1" smtClean="0">
                          <a:solidFill>
                            <a:schemeClr val="tx1"/>
                          </a:solidFill>
                          <a:latin typeface="Arial" pitchFamily="34" charset="0"/>
                          <a:ea typeface="+mn-ea"/>
                          <a:cs typeface="Arial" pitchFamily="34" charset="0"/>
                        </a:rPr>
                        <a:t>NoTestReason</a:t>
                      </a:r>
                      <a:endParaRPr lang="en-GB" sz="1000" b="1" kern="1200" dirty="0">
                        <a:solidFill>
                          <a:schemeClr val="tx1"/>
                        </a:solidFill>
                        <a:latin typeface="Arial" pitchFamily="34" charset="0"/>
                        <a:ea typeface="+mn-ea"/>
                        <a:cs typeface="Arial" pitchFamily="34" charset="0"/>
                      </a:endParaRPr>
                    </a:p>
                  </a:txBody>
                  <a:tcPr marL="91450" marR="91450" marT="45679" marB="45679"/>
                </a:tc>
                <a:tc>
                  <a:txBody>
                    <a:bodyPr/>
                    <a:lstStyle/>
                    <a:p>
                      <a:pPr algn="ctr"/>
                      <a:r>
                        <a:rPr lang="en-GB" sz="1000" dirty="0" smtClean="0">
                          <a:solidFill>
                            <a:schemeClr val="tx1"/>
                          </a:solidFill>
                          <a:latin typeface="Arial" pitchFamily="34" charset="0"/>
                          <a:cs typeface="Arial" pitchFamily="34" charset="0"/>
                        </a:rPr>
                        <a:t>80</a:t>
                      </a:r>
                      <a:endParaRPr lang="en-GB" sz="1000" dirty="0">
                        <a:solidFill>
                          <a:schemeClr val="tx1"/>
                        </a:solidFill>
                        <a:latin typeface="Arial" pitchFamily="34" charset="0"/>
                        <a:cs typeface="Arial" pitchFamily="34" charset="0"/>
                      </a:endParaRPr>
                    </a:p>
                  </a:txBody>
                  <a:tcPr marL="91450" marR="91450" marT="45679" marB="45679"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latin typeface="Arial" pitchFamily="34" charset="0"/>
                          <a:cs typeface="Arial" pitchFamily="34" charset="0"/>
                        </a:rPr>
                        <a:t>Not Amendable</a:t>
                      </a:r>
                    </a:p>
                  </a:txBody>
                  <a:tcPr marL="91450" marR="91450" marT="45679" marB="45679"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kern="1200" dirty="0" smtClean="0">
                          <a:solidFill>
                            <a:schemeClr val="tx1"/>
                          </a:solidFill>
                          <a:latin typeface="Arial" pitchFamily="34" charset="0"/>
                          <a:ea typeface="+mn-ea"/>
                          <a:cs typeface="Arial" pitchFamily="34" charset="0"/>
                        </a:rPr>
                        <a:t>This is required if a line test was not successfully completed or not applicable</a:t>
                      </a:r>
                    </a:p>
                  </a:txBody>
                  <a:tcPr marL="91450" marR="91450" marT="45679" marB="45679"/>
                </a:tc>
              </a:tr>
              <a:tr h="676731">
                <a:tc>
                  <a:txBody>
                    <a:bodyPr/>
                    <a:lstStyle/>
                    <a:p>
                      <a:pPr marL="0" algn="l" defTabSz="457200" rtl="0" eaLnBrk="1" latinLnBrk="0" hangingPunct="1"/>
                      <a:r>
                        <a:rPr lang="en-GB" sz="1000" b="1" kern="1200" dirty="0" smtClean="0">
                          <a:solidFill>
                            <a:schemeClr val="tx1"/>
                          </a:solidFill>
                          <a:latin typeface="Arial" pitchFamily="34" charset="0"/>
                          <a:ea typeface="+mn-ea"/>
                          <a:cs typeface="Arial" pitchFamily="34" charset="0"/>
                        </a:rPr>
                        <a:t>//</a:t>
                      </a:r>
                      <a:r>
                        <a:rPr lang="en-GB" sz="1000" b="1" kern="1200" dirty="0" err="1" smtClean="0">
                          <a:solidFill>
                            <a:schemeClr val="tx1"/>
                          </a:solidFill>
                          <a:latin typeface="Arial" pitchFamily="34" charset="0"/>
                          <a:ea typeface="+mn-ea"/>
                          <a:cs typeface="Arial" pitchFamily="34" charset="0"/>
                        </a:rPr>
                        <a:t>TroubleReportDetail</a:t>
                      </a:r>
                      <a:r>
                        <a:rPr lang="en-GB" sz="1000" b="1" kern="1200" dirty="0" smtClean="0">
                          <a:solidFill>
                            <a:schemeClr val="tx1"/>
                          </a:solidFill>
                          <a:latin typeface="Arial" pitchFamily="34" charset="0"/>
                          <a:ea typeface="+mn-ea"/>
                          <a:cs typeface="Arial" pitchFamily="34" charset="0"/>
                        </a:rPr>
                        <a:t>/</a:t>
                      </a:r>
                      <a:r>
                        <a:rPr lang="en-GB" sz="1000" b="1" kern="1200" dirty="0" err="1" smtClean="0">
                          <a:solidFill>
                            <a:schemeClr val="tx1"/>
                          </a:solidFill>
                          <a:latin typeface="Arial" pitchFamily="34" charset="0"/>
                          <a:ea typeface="+mn-ea"/>
                          <a:cs typeface="Arial" pitchFamily="34" charset="0"/>
                        </a:rPr>
                        <a:t>TestProduct</a:t>
                      </a:r>
                      <a:endParaRPr lang="en-GB" sz="1000" b="1" kern="1200" dirty="0">
                        <a:solidFill>
                          <a:schemeClr val="tx1"/>
                        </a:solidFill>
                        <a:latin typeface="Arial" pitchFamily="34" charset="0"/>
                        <a:ea typeface="+mn-ea"/>
                        <a:cs typeface="Arial" pitchFamily="34" charset="0"/>
                      </a:endParaRPr>
                    </a:p>
                  </a:txBody>
                  <a:tcPr marL="91450" marR="91450" marT="45679" marB="45679"/>
                </a:tc>
                <a:tc>
                  <a:txBody>
                    <a:bodyPr/>
                    <a:lstStyle/>
                    <a:p>
                      <a:pPr algn="ctr"/>
                      <a:r>
                        <a:rPr lang="en-GB" sz="1000" dirty="0" smtClean="0">
                          <a:solidFill>
                            <a:schemeClr val="tx1"/>
                          </a:solidFill>
                          <a:latin typeface="Arial" pitchFamily="34" charset="0"/>
                          <a:cs typeface="Arial" pitchFamily="34" charset="0"/>
                        </a:rPr>
                        <a:t>15</a:t>
                      </a:r>
                      <a:endParaRPr lang="en-GB" sz="1000" dirty="0">
                        <a:solidFill>
                          <a:schemeClr val="tx1"/>
                        </a:solidFill>
                        <a:latin typeface="Arial" pitchFamily="34" charset="0"/>
                        <a:cs typeface="Arial" pitchFamily="34" charset="0"/>
                      </a:endParaRPr>
                    </a:p>
                  </a:txBody>
                  <a:tcPr marL="91450" marR="91450" marT="45679" marB="45679"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latin typeface="Arial" pitchFamily="34" charset="0"/>
                          <a:cs typeface="Arial" pitchFamily="34" charset="0"/>
                        </a:rPr>
                        <a:t>Not Amendable</a:t>
                      </a:r>
                    </a:p>
                  </a:txBody>
                  <a:tcPr marL="91450" marR="91450" marT="45679" marB="45679"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kern="1200" dirty="0" smtClean="0">
                          <a:solidFill>
                            <a:schemeClr val="tx1"/>
                          </a:solidFill>
                          <a:latin typeface="Arial" pitchFamily="34" charset="0"/>
                          <a:ea typeface="+mn-ea"/>
                          <a:cs typeface="Arial" pitchFamily="34" charset="0"/>
                        </a:rPr>
                        <a:t>Request  for additional testing the CP requires the engineer to perform</a:t>
                      </a:r>
                    </a:p>
                  </a:txBody>
                  <a:tcPr marL="91450" marR="91450" marT="45679" marB="45679"/>
                </a:tc>
              </a:tr>
              <a:tr h="634609">
                <a:tc>
                  <a:txBody>
                    <a:bodyPr/>
                    <a:lstStyle/>
                    <a:p>
                      <a:pPr marL="0" algn="l" defTabSz="457200" rtl="0" eaLnBrk="1" latinLnBrk="0" hangingPunct="1"/>
                      <a:r>
                        <a:rPr lang="en-GB" sz="1000" b="1" kern="1200" dirty="0" smtClean="0">
                          <a:solidFill>
                            <a:schemeClr val="tx1"/>
                          </a:solidFill>
                          <a:latin typeface="Arial" pitchFamily="34" charset="0"/>
                          <a:ea typeface="+mn-ea"/>
                          <a:cs typeface="Arial" pitchFamily="34" charset="0"/>
                        </a:rPr>
                        <a:t>//</a:t>
                      </a:r>
                      <a:r>
                        <a:rPr lang="en-GB" sz="1000" b="1" kern="1200" dirty="0" err="1" smtClean="0">
                          <a:solidFill>
                            <a:schemeClr val="tx1"/>
                          </a:solidFill>
                          <a:latin typeface="Arial" pitchFamily="34" charset="0"/>
                          <a:ea typeface="+mn-ea"/>
                          <a:cs typeface="Arial" pitchFamily="34" charset="0"/>
                        </a:rPr>
                        <a:t>TroubleReportDetail</a:t>
                      </a:r>
                      <a:r>
                        <a:rPr lang="en-GB" sz="1000" b="1" kern="1200" dirty="0" smtClean="0">
                          <a:solidFill>
                            <a:schemeClr val="tx1"/>
                          </a:solidFill>
                          <a:latin typeface="Arial" pitchFamily="34" charset="0"/>
                          <a:ea typeface="+mn-ea"/>
                          <a:cs typeface="Arial" pitchFamily="34" charset="0"/>
                        </a:rPr>
                        <a:t>/</a:t>
                      </a:r>
                      <a:r>
                        <a:rPr lang="en-GB" sz="1000" b="1" kern="1200" dirty="0" err="1" smtClean="0">
                          <a:solidFill>
                            <a:schemeClr val="tx1"/>
                          </a:solidFill>
                          <a:latin typeface="Arial" pitchFamily="34" charset="0"/>
                          <a:ea typeface="+mn-ea"/>
                          <a:cs typeface="Arial" pitchFamily="34" charset="0"/>
                        </a:rPr>
                        <a:t>TestAccountDetails</a:t>
                      </a:r>
                      <a:endParaRPr lang="en-GB" sz="1000" b="1" kern="1200" dirty="0">
                        <a:solidFill>
                          <a:schemeClr val="tx1"/>
                        </a:solidFill>
                        <a:latin typeface="Arial" pitchFamily="34" charset="0"/>
                        <a:ea typeface="+mn-ea"/>
                        <a:cs typeface="Arial" pitchFamily="34" charset="0"/>
                      </a:endParaRPr>
                    </a:p>
                  </a:txBody>
                  <a:tcPr marL="91450" marR="91450" marT="45679" marB="45679"/>
                </a:tc>
                <a:tc>
                  <a:txBody>
                    <a:bodyPr/>
                    <a:lstStyle/>
                    <a:p>
                      <a:pPr algn="ctr"/>
                      <a:r>
                        <a:rPr lang="en-GB" sz="1000" dirty="0" smtClean="0">
                          <a:solidFill>
                            <a:schemeClr val="tx1"/>
                          </a:solidFill>
                          <a:latin typeface="Arial" pitchFamily="34" charset="0"/>
                          <a:cs typeface="Arial" pitchFamily="34" charset="0"/>
                        </a:rPr>
                        <a:t>255</a:t>
                      </a:r>
                      <a:endParaRPr lang="en-GB" sz="1000" dirty="0">
                        <a:solidFill>
                          <a:schemeClr val="tx1"/>
                        </a:solidFill>
                        <a:latin typeface="Arial" pitchFamily="34" charset="0"/>
                        <a:cs typeface="Arial" pitchFamily="34" charset="0"/>
                      </a:endParaRPr>
                    </a:p>
                  </a:txBody>
                  <a:tcPr marL="91450" marR="91450" marT="45679" marB="45679"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latin typeface="Arial" pitchFamily="34" charset="0"/>
                          <a:cs typeface="Arial" pitchFamily="34" charset="0"/>
                        </a:rPr>
                        <a:t>Amendable</a:t>
                      </a:r>
                    </a:p>
                  </a:txBody>
                  <a:tcPr marL="91450" marR="91450" marT="45679" marB="45679"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kern="1200" dirty="0" smtClean="0">
                          <a:solidFill>
                            <a:schemeClr val="tx1"/>
                          </a:solidFill>
                          <a:latin typeface="Arial" pitchFamily="34" charset="0"/>
                          <a:ea typeface="+mn-ea"/>
                          <a:cs typeface="Arial" pitchFamily="34" charset="0"/>
                        </a:rPr>
                        <a:t>This is for the CP to provide the test account, user name, password, IP and URL</a:t>
                      </a:r>
                    </a:p>
                  </a:txBody>
                  <a:tcPr marL="91450" marR="91450" marT="45679" marB="45679"/>
                </a:tc>
              </a:tr>
              <a:tr h="649442">
                <a:tc>
                  <a:txBody>
                    <a:bodyPr/>
                    <a:lstStyle/>
                    <a:p>
                      <a:r>
                        <a:rPr lang="en-GB" sz="1000" b="1" dirty="0" smtClean="0">
                          <a:solidFill>
                            <a:schemeClr val="tx1"/>
                          </a:solidFill>
                          <a:latin typeface="Arial" pitchFamily="34" charset="0"/>
                          <a:cs typeface="Arial" pitchFamily="34" charset="0"/>
                        </a:rPr>
                        <a:t>//</a:t>
                      </a:r>
                      <a:r>
                        <a:rPr lang="en-GB" sz="1000" b="1" dirty="0" err="1" smtClean="0">
                          <a:solidFill>
                            <a:schemeClr val="tx1"/>
                          </a:solidFill>
                          <a:latin typeface="Arial" pitchFamily="34" charset="0"/>
                          <a:cs typeface="Arial" pitchFamily="34" charset="0"/>
                        </a:rPr>
                        <a:t>TroubleReportDetail</a:t>
                      </a:r>
                      <a:r>
                        <a:rPr lang="en-GB" sz="1000" b="1" dirty="0" smtClean="0">
                          <a:solidFill>
                            <a:schemeClr val="tx1"/>
                          </a:solidFill>
                          <a:latin typeface="Arial" pitchFamily="34" charset="0"/>
                          <a:cs typeface="Arial" pitchFamily="34" charset="0"/>
                        </a:rPr>
                        <a:t>/</a:t>
                      </a:r>
                      <a:r>
                        <a:rPr lang="en-GB" sz="1000" b="1" dirty="0" err="1" smtClean="0">
                          <a:solidFill>
                            <a:schemeClr val="tx1"/>
                          </a:solidFill>
                          <a:latin typeface="Arial" pitchFamily="34" charset="0"/>
                          <a:cs typeface="Arial" pitchFamily="34" charset="0"/>
                        </a:rPr>
                        <a:t>AcceptAdditionalCharges</a:t>
                      </a:r>
                      <a:r>
                        <a:rPr lang="en-GB" sz="1000" b="1" dirty="0" smtClean="0">
                          <a:solidFill>
                            <a:schemeClr val="tx1"/>
                          </a:solidFill>
                          <a:latin typeface="Arial" pitchFamily="34" charset="0"/>
                          <a:cs typeface="Arial" pitchFamily="34" charset="0"/>
                        </a:rPr>
                        <a:t> </a:t>
                      </a:r>
                      <a:endParaRPr lang="en-GB" sz="1000" b="1" dirty="0">
                        <a:solidFill>
                          <a:schemeClr val="tx1"/>
                        </a:solidFill>
                        <a:latin typeface="Arial" pitchFamily="34" charset="0"/>
                        <a:cs typeface="Arial" pitchFamily="34" charset="0"/>
                      </a:endParaRPr>
                    </a:p>
                  </a:txBody>
                  <a:tcPr marL="91450" marR="91450" marT="45679" marB="45679"/>
                </a:tc>
                <a:tc>
                  <a:txBody>
                    <a:bodyPr/>
                    <a:lstStyle/>
                    <a:p>
                      <a:pPr algn="ctr"/>
                      <a:r>
                        <a:rPr lang="en-GB" sz="1000" dirty="0" smtClean="0">
                          <a:solidFill>
                            <a:schemeClr val="tx1"/>
                          </a:solidFill>
                          <a:latin typeface="Arial" pitchFamily="34" charset="0"/>
                          <a:cs typeface="Arial" pitchFamily="34" charset="0"/>
                        </a:rPr>
                        <a:t>1</a:t>
                      </a:r>
                      <a:endParaRPr lang="en-GB" sz="1000" dirty="0">
                        <a:solidFill>
                          <a:schemeClr val="tx1"/>
                        </a:solidFill>
                        <a:latin typeface="Arial" pitchFamily="34" charset="0"/>
                        <a:cs typeface="Arial" pitchFamily="34" charset="0"/>
                      </a:endParaRPr>
                    </a:p>
                  </a:txBody>
                  <a:tcPr marL="91450" marR="91450" marT="45679" marB="45679"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000" dirty="0" smtClean="0">
                          <a:solidFill>
                            <a:srgbClr val="000000"/>
                          </a:solidFill>
                          <a:latin typeface="Arial" pitchFamily="34" charset="0"/>
                          <a:cs typeface="Arial" pitchFamily="34" charset="0"/>
                        </a:rPr>
                        <a:t>Not Amendable</a:t>
                      </a:r>
                    </a:p>
                  </a:txBody>
                  <a:tcPr marL="91450" marR="91450" marT="45679" marB="45679" anchor="ctr"/>
                </a:tc>
                <a:tc>
                  <a:txBody>
                    <a:bodyPr/>
                    <a:lstStyle/>
                    <a:p>
                      <a:r>
                        <a:rPr lang="en-GB" sz="1000" dirty="0" smtClean="0">
                          <a:solidFill>
                            <a:schemeClr val="tx1"/>
                          </a:solidFill>
                          <a:latin typeface="Arial" panose="020B0604020202020204" pitchFamily="34" charset="0"/>
                          <a:cs typeface="Arial" panose="020B0604020202020204" pitchFamily="34" charset="0"/>
                        </a:rPr>
                        <a:t>When you expedite a fault you need to pre-authorise additional charges. Y or N</a:t>
                      </a:r>
                      <a:endParaRPr lang="en-GB" sz="1000" dirty="0">
                        <a:solidFill>
                          <a:schemeClr val="tx1"/>
                        </a:solidFill>
                        <a:latin typeface="Arial" panose="020B0604020202020204" pitchFamily="34" charset="0"/>
                        <a:cs typeface="Arial" panose="020B0604020202020204" pitchFamily="34" charset="0"/>
                      </a:endParaRPr>
                    </a:p>
                  </a:txBody>
                  <a:tcPr marL="91450" marR="91450" marT="45679" marB="45679"/>
                </a:tc>
              </a:tr>
              <a:tr h="559867">
                <a:tc>
                  <a:txBody>
                    <a:bodyPr/>
                    <a:lstStyle/>
                    <a:p>
                      <a:r>
                        <a:rPr lang="en-GB" sz="1000" b="1" dirty="0" smtClean="0">
                          <a:solidFill>
                            <a:schemeClr val="tx1"/>
                          </a:solidFill>
                          <a:latin typeface="Arial" pitchFamily="34" charset="0"/>
                          <a:cs typeface="Arial" pitchFamily="34" charset="0"/>
                        </a:rPr>
                        <a:t>//</a:t>
                      </a:r>
                      <a:r>
                        <a:rPr lang="en-GB" sz="1000" b="1" dirty="0" err="1" smtClean="0">
                          <a:solidFill>
                            <a:schemeClr val="tx1"/>
                          </a:solidFill>
                          <a:latin typeface="Arial" pitchFamily="34" charset="0"/>
                          <a:cs typeface="Arial" pitchFamily="34" charset="0"/>
                        </a:rPr>
                        <a:t>TroubleReportDetail</a:t>
                      </a:r>
                      <a:r>
                        <a:rPr lang="en-GB" sz="1000" b="1" dirty="0" smtClean="0">
                          <a:solidFill>
                            <a:schemeClr val="tx1"/>
                          </a:solidFill>
                          <a:latin typeface="Arial" pitchFamily="34" charset="0"/>
                          <a:cs typeface="Arial" pitchFamily="34" charset="0"/>
                        </a:rPr>
                        <a:t>/</a:t>
                      </a:r>
                      <a:r>
                        <a:rPr lang="en-GB" sz="1000" b="1" dirty="0" err="1" smtClean="0">
                          <a:solidFill>
                            <a:schemeClr val="tx1"/>
                          </a:solidFill>
                          <a:latin typeface="Arial" pitchFamily="34" charset="0"/>
                          <a:cs typeface="Arial" pitchFamily="34" charset="0"/>
                        </a:rPr>
                        <a:t>UpperTRCBand</a:t>
                      </a:r>
                      <a:endParaRPr lang="en-GB" sz="1000" b="1" dirty="0">
                        <a:solidFill>
                          <a:schemeClr val="tx1"/>
                        </a:solidFill>
                        <a:latin typeface="Arial" pitchFamily="34" charset="0"/>
                        <a:cs typeface="Arial" pitchFamily="34" charset="0"/>
                      </a:endParaRPr>
                    </a:p>
                  </a:txBody>
                  <a:tcPr marL="91450" marR="91450" marT="45679" marB="45679"/>
                </a:tc>
                <a:tc>
                  <a:txBody>
                    <a:bodyPr/>
                    <a:lstStyle/>
                    <a:p>
                      <a:pPr algn="ctr"/>
                      <a:r>
                        <a:rPr lang="en-GB" sz="1000" dirty="0" smtClean="0">
                          <a:solidFill>
                            <a:schemeClr val="tx1"/>
                          </a:solidFill>
                          <a:latin typeface="Arial" pitchFamily="34" charset="0"/>
                          <a:cs typeface="Arial" pitchFamily="34" charset="0"/>
                        </a:rPr>
                        <a:t>1</a:t>
                      </a:r>
                      <a:endParaRPr lang="en-GB" sz="1000" dirty="0">
                        <a:solidFill>
                          <a:schemeClr val="tx1"/>
                        </a:solidFill>
                        <a:latin typeface="Arial" pitchFamily="34" charset="0"/>
                        <a:cs typeface="Arial" pitchFamily="34" charset="0"/>
                      </a:endParaRPr>
                    </a:p>
                  </a:txBody>
                  <a:tcPr marL="91450" marR="91450" marT="45679" marB="45679"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000" dirty="0" smtClean="0">
                          <a:solidFill>
                            <a:srgbClr val="000000"/>
                          </a:solidFill>
                          <a:latin typeface="Arial" pitchFamily="34" charset="0"/>
                          <a:cs typeface="Arial" pitchFamily="34" charset="0"/>
                        </a:rPr>
                        <a:t>Amendable</a:t>
                      </a:r>
                    </a:p>
                  </a:txBody>
                  <a:tcPr marL="91450" marR="91450" marT="45679" marB="45679"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kern="1200" baseline="0" dirty="0" smtClean="0">
                          <a:solidFill>
                            <a:schemeClr val="tx1"/>
                          </a:solidFill>
                          <a:latin typeface="Arial" pitchFamily="34" charset="0"/>
                          <a:ea typeface="+mn-ea"/>
                          <a:cs typeface="Arial" pitchFamily="34" charset="0"/>
                        </a:rPr>
                        <a:t>This indicates the upper level of banding pre-authorised to enable engineer may need to complete. Values 0,1,2, 3, &amp; 4</a:t>
                      </a:r>
                    </a:p>
                  </a:txBody>
                  <a:tcPr marL="91450" marR="91450" marT="45711" marB="45711"/>
                </a:tc>
              </a:tr>
              <a:tr h="740541">
                <a:tc>
                  <a:txBody>
                    <a:bodyPr/>
                    <a:lstStyle/>
                    <a:p>
                      <a:r>
                        <a:rPr lang="en-GB" sz="1000" b="1" dirty="0" smtClean="0">
                          <a:solidFill>
                            <a:schemeClr val="tx1"/>
                          </a:solidFill>
                          <a:latin typeface="Arial" pitchFamily="34" charset="0"/>
                          <a:cs typeface="Arial" pitchFamily="34" charset="0"/>
                        </a:rPr>
                        <a:t>//</a:t>
                      </a:r>
                      <a:r>
                        <a:rPr lang="en-GB" sz="1000" b="1" dirty="0" err="1" smtClean="0">
                          <a:solidFill>
                            <a:schemeClr val="tx1"/>
                          </a:solidFill>
                          <a:latin typeface="Arial" pitchFamily="34" charset="0"/>
                          <a:cs typeface="Arial" pitchFamily="34" charset="0"/>
                        </a:rPr>
                        <a:t>TroubleReportDetail</a:t>
                      </a:r>
                      <a:r>
                        <a:rPr lang="en-GB" sz="1000" b="1" dirty="0" smtClean="0">
                          <a:solidFill>
                            <a:schemeClr val="tx1"/>
                          </a:solidFill>
                          <a:latin typeface="Arial" pitchFamily="34" charset="0"/>
                          <a:cs typeface="Arial" pitchFamily="34" charset="0"/>
                        </a:rPr>
                        <a:t>/</a:t>
                      </a:r>
                      <a:r>
                        <a:rPr lang="en-GB" sz="1000" b="1" dirty="0" err="1" smtClean="0">
                          <a:solidFill>
                            <a:schemeClr val="tx1"/>
                          </a:solidFill>
                          <a:latin typeface="Arial" pitchFamily="34" charset="0"/>
                          <a:cs typeface="Arial" pitchFamily="34" charset="0"/>
                        </a:rPr>
                        <a:t>AcceptTermsAndConditionsCharges</a:t>
                      </a:r>
                      <a:endParaRPr lang="en-GB" sz="1000" b="1" dirty="0">
                        <a:solidFill>
                          <a:schemeClr val="tx1"/>
                        </a:solidFill>
                        <a:latin typeface="Arial" pitchFamily="34" charset="0"/>
                        <a:cs typeface="Arial" pitchFamily="34" charset="0"/>
                      </a:endParaRPr>
                    </a:p>
                  </a:txBody>
                  <a:tcPr marL="91450" marR="91450" marT="45679" marB="45679"/>
                </a:tc>
                <a:tc>
                  <a:txBody>
                    <a:bodyPr/>
                    <a:lstStyle/>
                    <a:p>
                      <a:pPr algn="ctr"/>
                      <a:r>
                        <a:rPr lang="en-GB" sz="1000" dirty="0" smtClean="0">
                          <a:solidFill>
                            <a:schemeClr val="tx1"/>
                          </a:solidFill>
                          <a:latin typeface="Arial" pitchFamily="34" charset="0"/>
                          <a:cs typeface="Arial" pitchFamily="34" charset="0"/>
                        </a:rPr>
                        <a:t>1</a:t>
                      </a:r>
                      <a:endParaRPr lang="en-GB" sz="1000" dirty="0">
                        <a:solidFill>
                          <a:schemeClr val="tx1"/>
                        </a:solidFill>
                        <a:latin typeface="Arial" pitchFamily="34" charset="0"/>
                        <a:cs typeface="Arial" pitchFamily="34" charset="0"/>
                      </a:endParaRPr>
                    </a:p>
                  </a:txBody>
                  <a:tcPr marL="91450" marR="91450" marT="45679" marB="45679"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000" dirty="0" smtClean="0">
                          <a:solidFill>
                            <a:srgbClr val="000000"/>
                          </a:solidFill>
                          <a:latin typeface="Arial" pitchFamily="34" charset="0"/>
                          <a:cs typeface="Arial" pitchFamily="34" charset="0"/>
                        </a:rPr>
                        <a:t>Not Amendable</a:t>
                      </a:r>
                    </a:p>
                  </a:txBody>
                  <a:tcPr marL="91450" marR="91450" marT="45679" marB="45679" anchor="ctr"/>
                </a:tc>
                <a:tc>
                  <a:txBody>
                    <a:bodyPr/>
                    <a:lstStyle/>
                    <a:p>
                      <a:r>
                        <a:rPr lang="en-GB" sz="1000" dirty="0" smtClean="0">
                          <a:solidFill>
                            <a:schemeClr val="tx1"/>
                          </a:solidFill>
                          <a:latin typeface="Arial" pitchFamily="34" charset="0"/>
                          <a:cs typeface="Arial" pitchFamily="34" charset="0"/>
                        </a:rPr>
                        <a:t>When you expedite a fault you need to accept the terms and conditions this also applies in you are selecting a chargeable appointment. Y or N</a:t>
                      </a:r>
                      <a:endParaRPr lang="en-GB" sz="1000" dirty="0">
                        <a:solidFill>
                          <a:schemeClr val="tx1"/>
                        </a:solidFill>
                        <a:latin typeface="Arial" pitchFamily="34" charset="0"/>
                        <a:cs typeface="Arial" pitchFamily="34" charset="0"/>
                      </a:endParaRPr>
                    </a:p>
                  </a:txBody>
                  <a:tcPr marL="91450" marR="91450" marT="45711" marB="45711"/>
                </a:tc>
              </a:tr>
            </a:tbl>
          </a:graphicData>
        </a:graphic>
      </p:graphicFrame>
    </p:spTree>
    <p:extLst>
      <p:ext uri="{BB962C8B-B14F-4D97-AF65-F5344CB8AC3E}">
        <p14:creationId xmlns:p14="http://schemas.microsoft.com/office/powerpoint/2010/main" val="1370441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a:defRPr/>
            </a:pPr>
            <a:r>
              <a:rPr lang="en-GB" sz="1300" dirty="0" smtClean="0">
                <a:latin typeface="Arial" pitchFamily="34" charset="0"/>
                <a:ea typeface="MS PGothic" pitchFamily="34" charset="-128"/>
                <a:cs typeface="Arial" pitchFamily="34" charset="0"/>
              </a:rPr>
              <a:t>This best practice guide provides key information that will assist you when raising and managing fault reports and enable Openreach to effectively resolve your customers issue.</a:t>
            </a:r>
          </a:p>
          <a:p>
            <a:pPr>
              <a:defRPr/>
            </a:pPr>
            <a:endParaRPr lang="en-GB" sz="1300" dirty="0">
              <a:latin typeface="Arial" pitchFamily="34" charset="0"/>
              <a:ea typeface="MS PGothic" pitchFamily="34" charset="-128"/>
              <a:cs typeface="Arial" pitchFamily="34" charset="0"/>
            </a:endParaRPr>
          </a:p>
          <a:p>
            <a:pPr>
              <a:defRPr/>
            </a:pPr>
            <a:r>
              <a:rPr lang="en-GB" sz="1300" dirty="0">
                <a:latin typeface="Arial" pitchFamily="34" charset="0"/>
                <a:ea typeface="MS PGothic" pitchFamily="34" charset="-128"/>
                <a:cs typeface="Arial" pitchFamily="34" charset="0"/>
              </a:rPr>
              <a:t>When followed, this guide will help reduce the likelihood of customer no access or readiness issues and will better equip our engineers to restore your customer’s service quicker.</a:t>
            </a:r>
          </a:p>
          <a:p>
            <a:pPr>
              <a:defRPr/>
            </a:pPr>
            <a:endParaRPr lang="en-GB" sz="1300" dirty="0">
              <a:latin typeface="Arial" pitchFamily="34" charset="0"/>
              <a:ea typeface="MS PGothic" pitchFamily="34" charset="-128"/>
              <a:cs typeface="Arial" pitchFamily="34" charset="0"/>
            </a:endParaRPr>
          </a:p>
          <a:p>
            <a:pPr>
              <a:defRPr/>
            </a:pPr>
            <a:r>
              <a:rPr lang="en-GB" sz="1300" dirty="0">
                <a:latin typeface="Arial" pitchFamily="34" charset="0"/>
                <a:ea typeface="MS PGothic" pitchFamily="34" charset="-128"/>
                <a:cs typeface="Arial" pitchFamily="34" charset="0"/>
              </a:rPr>
              <a:t>The guide covers the repair customer journeys across our product portfolios - Wholesale Line Rental (WLR), Local Loop Unbundling (LLU-SMPF/MPF) and Generic Ethernet Access (GEA-FTTC).</a:t>
            </a:r>
          </a:p>
          <a:p>
            <a:pPr>
              <a:defRPr/>
            </a:pPr>
            <a:endParaRPr lang="en-GB" sz="1300" dirty="0">
              <a:latin typeface="Arial" pitchFamily="34" charset="0"/>
              <a:ea typeface="MS PGothic" pitchFamily="34" charset="-128"/>
              <a:cs typeface="Arial" pitchFamily="34" charset="0"/>
            </a:endParaRPr>
          </a:p>
          <a:p>
            <a:pPr>
              <a:defRPr/>
            </a:pPr>
            <a:r>
              <a:rPr lang="en-GB" sz="1300" dirty="0">
                <a:latin typeface="Arial" pitchFamily="34" charset="0"/>
                <a:ea typeface="MS PGothic" pitchFamily="34" charset="-128"/>
                <a:cs typeface="Arial" pitchFamily="34" charset="0"/>
              </a:rPr>
              <a:t>Step-by-step, the guide will take you through the key information that you should capture as a Communications Provider (CP) at the point of distress to submit to Openreach within a fault report including;</a:t>
            </a:r>
          </a:p>
          <a:p>
            <a:pPr>
              <a:defRPr/>
            </a:pPr>
            <a:endParaRPr lang="en-GB" sz="1300" dirty="0">
              <a:latin typeface="Arial" pitchFamily="34" charset="0"/>
              <a:ea typeface="MS PGothic" pitchFamily="34" charset="-128"/>
              <a:cs typeface="Arial" pitchFamily="34" charset="0"/>
            </a:endParaRPr>
          </a:p>
          <a:p>
            <a:pPr lvl="1">
              <a:buFont typeface="Wingdings" pitchFamily="2" charset="2"/>
              <a:buChar char="q"/>
              <a:defRPr/>
            </a:pPr>
            <a:r>
              <a:rPr lang="en-GB" sz="1300" dirty="0" smtClean="0">
                <a:solidFill>
                  <a:srgbClr val="7A649F"/>
                </a:solidFill>
                <a:latin typeface="Arial" pitchFamily="34" charset="0"/>
                <a:ea typeface="Arial" pitchFamily="34" charset="0"/>
                <a:cs typeface="Arial" pitchFamily="34" charset="0"/>
              </a:rPr>
              <a:t> Capturing </a:t>
            </a:r>
            <a:r>
              <a:rPr lang="en-GB" sz="1300" dirty="0">
                <a:solidFill>
                  <a:srgbClr val="7A649F"/>
                </a:solidFill>
                <a:latin typeface="Arial" pitchFamily="34" charset="0"/>
                <a:ea typeface="Arial" pitchFamily="34" charset="0"/>
                <a:cs typeface="Arial" pitchFamily="34" charset="0"/>
              </a:rPr>
              <a:t>and supplying information relevant to the </a:t>
            </a:r>
            <a:r>
              <a:rPr lang="en-GB" altLang="en-US" sz="1300" dirty="0">
                <a:solidFill>
                  <a:srgbClr val="7A649F"/>
                </a:solidFill>
                <a:latin typeface="Arial" pitchFamily="34" charset="0"/>
                <a:ea typeface="Arial" pitchFamily="34" charset="0"/>
                <a:cs typeface="Arial" pitchFamily="34" charset="0"/>
              </a:rPr>
              <a:t>End Customer and Home/Premises Environment</a:t>
            </a:r>
            <a:endParaRPr lang="en-GB" sz="1300" dirty="0">
              <a:solidFill>
                <a:srgbClr val="7A649F"/>
              </a:solidFill>
              <a:latin typeface="Arial" pitchFamily="34" charset="0"/>
              <a:ea typeface="Arial" pitchFamily="34" charset="0"/>
              <a:cs typeface="Arial" pitchFamily="34" charset="0"/>
            </a:endParaRPr>
          </a:p>
          <a:p>
            <a:pPr lvl="1">
              <a:buFont typeface="Wingdings" pitchFamily="2" charset="2"/>
              <a:buChar char="q"/>
              <a:defRPr/>
            </a:pPr>
            <a:r>
              <a:rPr lang="en-GB" sz="1300" dirty="0" smtClean="0">
                <a:solidFill>
                  <a:srgbClr val="7A649F"/>
                </a:solidFill>
                <a:latin typeface="Arial" pitchFamily="34" charset="0"/>
                <a:ea typeface="Arial" pitchFamily="34" charset="0"/>
                <a:cs typeface="Arial" pitchFamily="34" charset="0"/>
              </a:rPr>
              <a:t> Capturing </a:t>
            </a:r>
            <a:r>
              <a:rPr lang="en-GB" sz="1300" dirty="0">
                <a:solidFill>
                  <a:srgbClr val="7A649F"/>
                </a:solidFill>
                <a:latin typeface="Arial" pitchFamily="34" charset="0"/>
                <a:ea typeface="Arial" pitchFamily="34" charset="0"/>
                <a:cs typeface="Arial" pitchFamily="34" charset="0"/>
              </a:rPr>
              <a:t>and supplying information relevant to the </a:t>
            </a:r>
            <a:r>
              <a:rPr lang="en-GB" altLang="en-US" sz="1300" dirty="0">
                <a:solidFill>
                  <a:srgbClr val="7A649F"/>
                </a:solidFill>
                <a:latin typeface="Arial" pitchFamily="34" charset="0"/>
                <a:ea typeface="Arial" pitchFamily="34" charset="0"/>
                <a:cs typeface="Arial" pitchFamily="34" charset="0"/>
              </a:rPr>
              <a:t>Service consumed by your customer</a:t>
            </a:r>
            <a:endParaRPr lang="en-GB" sz="1300" dirty="0">
              <a:solidFill>
                <a:srgbClr val="7A649F"/>
              </a:solidFill>
              <a:latin typeface="Arial" pitchFamily="34" charset="0"/>
              <a:ea typeface="Arial" pitchFamily="34" charset="0"/>
              <a:cs typeface="Arial" pitchFamily="34" charset="0"/>
            </a:endParaRPr>
          </a:p>
          <a:p>
            <a:pPr lvl="1">
              <a:buFont typeface="Wingdings" pitchFamily="2" charset="2"/>
              <a:buChar char="q"/>
              <a:defRPr/>
            </a:pPr>
            <a:r>
              <a:rPr lang="en-GB" sz="1300" dirty="0" smtClean="0">
                <a:solidFill>
                  <a:srgbClr val="7A649F"/>
                </a:solidFill>
                <a:latin typeface="Arial" pitchFamily="34" charset="0"/>
                <a:ea typeface="Arial" pitchFamily="34" charset="0"/>
                <a:cs typeface="Arial" pitchFamily="34" charset="0"/>
              </a:rPr>
              <a:t> Capturing </a:t>
            </a:r>
            <a:r>
              <a:rPr lang="en-GB" sz="1300" dirty="0">
                <a:solidFill>
                  <a:srgbClr val="7A649F"/>
                </a:solidFill>
                <a:latin typeface="Arial" pitchFamily="34" charset="0"/>
                <a:ea typeface="Arial" pitchFamily="34" charset="0"/>
                <a:cs typeface="Arial" pitchFamily="34" charset="0"/>
              </a:rPr>
              <a:t>and supplying information relevant to you, the </a:t>
            </a:r>
            <a:r>
              <a:rPr lang="en-GB" altLang="en-US" sz="1300" dirty="0">
                <a:solidFill>
                  <a:srgbClr val="7A649F"/>
                </a:solidFill>
                <a:latin typeface="Arial" pitchFamily="34" charset="0"/>
                <a:ea typeface="Arial" pitchFamily="34" charset="0"/>
                <a:cs typeface="Arial" pitchFamily="34" charset="0"/>
              </a:rPr>
              <a:t>CP</a:t>
            </a:r>
          </a:p>
          <a:p>
            <a:pPr lvl="1">
              <a:buFont typeface="Wingdings" pitchFamily="2" charset="2"/>
              <a:buChar char="q"/>
              <a:defRPr/>
            </a:pPr>
            <a:r>
              <a:rPr lang="en-GB" sz="1300" dirty="0" smtClean="0">
                <a:solidFill>
                  <a:srgbClr val="7A649F"/>
                </a:solidFill>
                <a:latin typeface="Arial" pitchFamily="34" charset="0"/>
                <a:ea typeface="Arial" pitchFamily="34" charset="0"/>
                <a:cs typeface="Arial" pitchFamily="34" charset="0"/>
              </a:rPr>
              <a:t> Effective </a:t>
            </a:r>
            <a:r>
              <a:rPr lang="en-GB" sz="1300" dirty="0">
                <a:solidFill>
                  <a:srgbClr val="7A649F"/>
                </a:solidFill>
                <a:latin typeface="Arial" pitchFamily="34" charset="0"/>
                <a:ea typeface="Arial" pitchFamily="34" charset="0"/>
                <a:cs typeface="Arial" pitchFamily="34" charset="0"/>
              </a:rPr>
              <a:t>inflight fault management and communication</a:t>
            </a:r>
          </a:p>
          <a:p>
            <a:pPr marL="269875" lvl="1">
              <a:defRPr/>
            </a:pPr>
            <a:endParaRPr lang="en-GB" sz="1300" dirty="0">
              <a:latin typeface="Arial" pitchFamily="34" charset="0"/>
              <a:cs typeface="Arial" pitchFamily="34" charset="0"/>
            </a:endParaRPr>
          </a:p>
          <a:p>
            <a:pPr>
              <a:defRPr/>
            </a:pPr>
            <a:r>
              <a:rPr lang="en-GB" sz="1300" b="1" dirty="0" smtClean="0">
                <a:latin typeface="Arial" pitchFamily="34" charset="0"/>
                <a:ea typeface="MS PGothic" pitchFamily="34" charset="-128"/>
                <a:cs typeface="Arial" pitchFamily="34" charset="0"/>
              </a:rPr>
              <a:t>Please Note:</a:t>
            </a:r>
            <a:r>
              <a:rPr lang="en-GB" sz="1300" dirty="0" smtClean="0">
                <a:latin typeface="Arial" pitchFamily="34" charset="0"/>
                <a:ea typeface="MS PGothic" pitchFamily="34" charset="-128"/>
                <a:cs typeface="Arial" pitchFamily="34" charset="0"/>
              </a:rPr>
              <a:t> There is also a section for your development and IT teams to ensure information, that is captured by your agents, is transmitted to us in the relevant fields. An annex has been provided to cover elements that should be referenced throughout the fault management lifecycle, i.e. how to access information on Major Cable Breakdowns/Service Outages etc.</a:t>
            </a:r>
          </a:p>
          <a:p>
            <a:endParaRPr lang="en-GB" sz="1300" dirty="0"/>
          </a:p>
        </p:txBody>
      </p:sp>
      <p:sp>
        <p:nvSpPr>
          <p:cNvPr id="3" name="Title 2"/>
          <p:cNvSpPr>
            <a:spLocks noGrp="1"/>
          </p:cNvSpPr>
          <p:nvPr>
            <p:ph type="title"/>
          </p:nvPr>
        </p:nvSpPr>
        <p:spPr/>
        <p:txBody>
          <a:bodyPr/>
          <a:lstStyle/>
          <a:p>
            <a:r>
              <a:rPr lang="en-GB" dirty="0" smtClean="0"/>
              <a:t>Introduction</a:t>
            </a:r>
            <a:endParaRPr lang="en-GB" dirty="0"/>
          </a:p>
        </p:txBody>
      </p:sp>
      <p:sp>
        <p:nvSpPr>
          <p:cNvPr id="4" name="Text Placeholder 3"/>
          <p:cNvSpPr>
            <a:spLocks noGrp="1"/>
          </p:cNvSpPr>
          <p:nvPr>
            <p:ph type="body" sz="quarter" idx="10"/>
          </p:nvPr>
        </p:nvSpPr>
        <p:spPr/>
        <p:txBody>
          <a:bodyPr/>
          <a:lstStyle/>
          <a:p>
            <a:r>
              <a:rPr lang="en-GB" dirty="0" smtClean="0"/>
              <a:t>Raise </a:t>
            </a:r>
            <a:r>
              <a:rPr lang="en-GB" dirty="0"/>
              <a:t>and Manage a Customer Fault</a:t>
            </a:r>
          </a:p>
        </p:txBody>
      </p:sp>
      <p:sp>
        <p:nvSpPr>
          <p:cNvPr id="5" name="TextBox 4"/>
          <p:cNvSpPr txBox="1"/>
          <p:nvPr/>
        </p:nvSpPr>
        <p:spPr>
          <a:xfrm>
            <a:off x="8962164" y="6611112"/>
            <a:ext cx="190980" cy="246888"/>
          </a:xfrm>
          <a:prstGeom prst="rect">
            <a:avLst/>
          </a:prstGeom>
          <a:noFill/>
        </p:spPr>
        <p:txBody>
          <a:bodyPr wrap="square" lIns="0" tIns="0" rIns="0" bIns="0" rtlCol="0">
            <a:noAutofit/>
          </a:bodyPr>
          <a:lstStyle/>
          <a:p>
            <a:r>
              <a:rPr lang="en-GB" sz="1200" dirty="0" smtClean="0">
                <a:latin typeface="Arial" panose="020B0604020202020204" pitchFamily="34" charset="0"/>
                <a:cs typeface="Arial" panose="020B0604020202020204" pitchFamily="34" charset="0"/>
              </a:rPr>
              <a:t> 2</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8383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Practice </a:t>
            </a:r>
            <a:r>
              <a:rPr lang="en-GB" altLang="en-US" dirty="0">
                <a:latin typeface="Arial" panose="020B0604020202020204" pitchFamily="34" charset="0"/>
                <a:ea typeface="ＭＳ Ｐゴシック" panose="020B0600070205080204" pitchFamily="34" charset="-128"/>
                <a:cs typeface="Arial" panose="020B0604020202020204" pitchFamily="34" charset="0"/>
              </a:rPr>
              <a:t>for the CP IT Design Community</a:t>
            </a:r>
            <a:endParaRPr lang="en-GB" dirty="0"/>
          </a:p>
        </p:txBody>
      </p:sp>
      <p:sp>
        <p:nvSpPr>
          <p:cNvPr id="4" name="Text Placeholder 3"/>
          <p:cNvSpPr>
            <a:spLocks noGrp="1"/>
          </p:cNvSpPr>
          <p:nvPr>
            <p:ph type="body" sz="quarter" idx="10"/>
          </p:nvPr>
        </p:nvSpPr>
        <p:spPr/>
        <p:txBody>
          <a:bodyPr/>
          <a:lstStyle/>
          <a:p>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CP Related Information</a:t>
            </a:r>
            <a:endParaRPr lang="en-GB" dirty="0"/>
          </a:p>
        </p:txBody>
      </p:sp>
      <p:sp>
        <p:nvSpPr>
          <p:cNvPr id="5" name="TextBox 4"/>
          <p:cNvSpPr txBox="1"/>
          <p:nvPr/>
        </p:nvSpPr>
        <p:spPr>
          <a:xfrm>
            <a:off x="8962164" y="6611112"/>
            <a:ext cx="190980" cy="246888"/>
          </a:xfrm>
          <a:prstGeom prst="rect">
            <a:avLst/>
          </a:prstGeom>
          <a:noFill/>
        </p:spPr>
        <p:txBody>
          <a:bodyPr wrap="square" lIns="0" tIns="0" rIns="0" bIns="0" rtlCol="0">
            <a:noAutofit/>
          </a:bodyPr>
          <a:lstStyle/>
          <a:p>
            <a:r>
              <a:rPr lang="en-GB" sz="1200" dirty="0" smtClean="0">
                <a:latin typeface="Arial" panose="020B0604020202020204" pitchFamily="34" charset="0"/>
                <a:cs typeface="Arial" panose="020B0604020202020204" pitchFamily="34" charset="0"/>
              </a:rPr>
              <a:t>20</a:t>
            </a:r>
            <a:endParaRPr lang="en-GB" sz="1200" dirty="0">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360323120"/>
              </p:ext>
            </p:extLst>
          </p:nvPr>
        </p:nvGraphicFramePr>
        <p:xfrm>
          <a:off x="215583" y="1179003"/>
          <a:ext cx="8746582" cy="4285620"/>
        </p:xfrm>
        <a:graphic>
          <a:graphicData uri="http://schemas.openxmlformats.org/drawingml/2006/table">
            <a:tbl>
              <a:tblPr firstRow="1" bandRow="1">
                <a:tableStyleId>{073A0DAA-6AF3-43AB-8588-CEC1D06C72B9}</a:tableStyleId>
              </a:tblPr>
              <a:tblGrid>
                <a:gridCol w="2663804"/>
                <a:gridCol w="904673"/>
                <a:gridCol w="992221"/>
                <a:gridCol w="4185884"/>
              </a:tblGrid>
              <a:tr h="514137">
                <a:tc>
                  <a:txBody>
                    <a:bodyPr/>
                    <a:lstStyle/>
                    <a:p>
                      <a:pPr algn="ctr"/>
                      <a:r>
                        <a:rPr lang="en-GB" sz="1100" dirty="0" smtClean="0">
                          <a:latin typeface="Arial" panose="020B0604020202020204" pitchFamily="34" charset="0"/>
                          <a:cs typeface="Arial" panose="020B0604020202020204" pitchFamily="34" charset="0"/>
                        </a:rPr>
                        <a:t>Field Name</a:t>
                      </a:r>
                      <a:endParaRPr lang="en-GB" sz="1100" b="1" dirty="0">
                        <a:latin typeface="Arial" pitchFamily="34" charset="0"/>
                        <a:cs typeface="Arial" pitchFamily="34" charset="0"/>
                      </a:endParaRPr>
                    </a:p>
                  </a:txBody>
                  <a:tcPr marL="91450" marR="91450" marT="45675" marB="45675"/>
                </a:tc>
                <a:tc>
                  <a:txBody>
                    <a:bodyPr/>
                    <a:lstStyle/>
                    <a:p>
                      <a:pPr algn="ctr"/>
                      <a:r>
                        <a:rPr lang="en-GB" sz="1100" dirty="0" smtClean="0">
                          <a:latin typeface="Arial" panose="020B0604020202020204" pitchFamily="34" charset="0"/>
                          <a:cs typeface="Arial" panose="020B0604020202020204" pitchFamily="34" charset="0"/>
                        </a:rPr>
                        <a:t>Character Limit</a:t>
                      </a:r>
                      <a:endParaRPr lang="en-GB" sz="1100" b="1" dirty="0">
                        <a:latin typeface="Arial" pitchFamily="34" charset="0"/>
                        <a:cs typeface="Arial" pitchFamily="34" charset="0"/>
                      </a:endParaRPr>
                    </a:p>
                  </a:txBody>
                  <a:tcPr marL="91450" marR="91450" marT="45675" marB="45675"/>
                </a:tc>
                <a:tc>
                  <a:txBody>
                    <a:bodyPr/>
                    <a:lstStyle/>
                    <a:p>
                      <a:pPr algn="ctr"/>
                      <a:r>
                        <a:rPr lang="en-GB" sz="1100" dirty="0" smtClean="0">
                          <a:latin typeface="Arial" panose="020B0604020202020204" pitchFamily="34" charset="0"/>
                          <a:cs typeface="Arial" panose="020B0604020202020204" pitchFamily="34" charset="0"/>
                        </a:rPr>
                        <a:t>Amendable</a:t>
                      </a:r>
                      <a:endParaRPr lang="en-GB" sz="1100" b="1" dirty="0">
                        <a:latin typeface="Arial" pitchFamily="34" charset="0"/>
                        <a:cs typeface="Arial" pitchFamily="34" charset="0"/>
                      </a:endParaRPr>
                    </a:p>
                  </a:txBody>
                  <a:tcPr marL="91450" marR="91450" marT="45675" marB="45675"/>
                </a:tc>
                <a:tc>
                  <a:txBody>
                    <a:bodyPr/>
                    <a:lstStyle/>
                    <a:p>
                      <a:pPr algn="ctr"/>
                      <a:r>
                        <a:rPr lang="en-GB" sz="1100" dirty="0" smtClean="0">
                          <a:latin typeface="Arial" panose="020B0604020202020204" pitchFamily="34" charset="0"/>
                          <a:cs typeface="Arial" panose="020B0604020202020204" pitchFamily="34" charset="0"/>
                        </a:rPr>
                        <a:t>Description</a:t>
                      </a:r>
                      <a:endParaRPr lang="en-GB" sz="1100" b="1" dirty="0">
                        <a:latin typeface="Arial" pitchFamily="34" charset="0"/>
                        <a:cs typeface="Arial" pitchFamily="34" charset="0"/>
                      </a:endParaRPr>
                    </a:p>
                  </a:txBody>
                  <a:tcPr marL="91450" marR="91450" marT="45675" marB="45675"/>
                </a:tc>
              </a:tr>
              <a:tr h="252392">
                <a:tc>
                  <a:txBody>
                    <a:bodyPr/>
                    <a:lstStyle/>
                    <a:p>
                      <a:r>
                        <a:rPr lang="en-GB" sz="1000" b="1" dirty="0" smtClean="0">
                          <a:solidFill>
                            <a:schemeClr val="tx1"/>
                          </a:solidFill>
                          <a:latin typeface="Arial" pitchFamily="34" charset="0"/>
                          <a:cs typeface="Arial" pitchFamily="34" charset="0"/>
                        </a:rPr>
                        <a:t>//</a:t>
                      </a:r>
                      <a:r>
                        <a:rPr lang="en-GB" sz="1000" b="1" dirty="0" err="1" smtClean="0">
                          <a:solidFill>
                            <a:schemeClr val="tx1"/>
                          </a:solidFill>
                          <a:latin typeface="Arial" pitchFamily="34" charset="0"/>
                          <a:cs typeface="Arial" pitchFamily="34" charset="0"/>
                        </a:rPr>
                        <a:t>CooperationArrangements</a:t>
                      </a:r>
                      <a:r>
                        <a:rPr lang="en-GB" sz="1000" b="1" dirty="0" smtClean="0">
                          <a:solidFill>
                            <a:schemeClr val="tx1"/>
                          </a:solidFill>
                          <a:latin typeface="Arial" pitchFamily="34" charset="0"/>
                          <a:cs typeface="Arial" pitchFamily="34" charset="0"/>
                        </a:rPr>
                        <a:t>/Co-</a:t>
                      </a:r>
                      <a:r>
                        <a:rPr lang="en-GB" sz="1000" b="1" dirty="0" err="1" smtClean="0">
                          <a:solidFill>
                            <a:schemeClr val="tx1"/>
                          </a:solidFill>
                          <a:latin typeface="Arial" pitchFamily="34" charset="0"/>
                          <a:cs typeface="Arial" pitchFamily="34" charset="0"/>
                        </a:rPr>
                        <a:t>OpCallRequested</a:t>
                      </a:r>
                      <a:endParaRPr lang="en-GB" sz="1000" b="1" dirty="0">
                        <a:solidFill>
                          <a:schemeClr val="tx1"/>
                        </a:solidFill>
                        <a:latin typeface="Arial" pitchFamily="34" charset="0"/>
                        <a:cs typeface="Arial" pitchFamily="34" charset="0"/>
                      </a:endParaRPr>
                    </a:p>
                  </a:txBody>
                  <a:tcPr marL="91450" marR="91450" marT="45686" marB="45686"/>
                </a:tc>
                <a:tc>
                  <a:txBody>
                    <a:bodyPr/>
                    <a:lstStyle/>
                    <a:p>
                      <a:pPr algn="ctr"/>
                      <a:r>
                        <a:rPr lang="en-GB" sz="1000" dirty="0" smtClean="0">
                          <a:solidFill>
                            <a:schemeClr val="tx1"/>
                          </a:solidFill>
                          <a:latin typeface="Arial" pitchFamily="34" charset="0"/>
                          <a:cs typeface="Arial" pitchFamily="34" charset="0"/>
                        </a:rPr>
                        <a:t>1</a:t>
                      </a:r>
                      <a:endParaRPr lang="en-GB" sz="1000" dirty="0">
                        <a:solidFill>
                          <a:schemeClr val="tx1"/>
                        </a:solidFill>
                        <a:latin typeface="Arial" pitchFamily="34" charset="0"/>
                        <a:cs typeface="Arial" pitchFamily="34" charset="0"/>
                      </a:endParaRPr>
                    </a:p>
                  </a:txBody>
                  <a:tcPr marL="91450" marR="91450" marT="45686" marB="45686"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latin typeface="Arial" pitchFamily="34" charset="0"/>
                          <a:cs typeface="Arial" pitchFamily="34" charset="0"/>
                        </a:rPr>
                        <a:t>Amendable</a:t>
                      </a:r>
                    </a:p>
                  </a:txBody>
                  <a:tcPr marL="91450" marR="91450" marT="45686" marB="45686" anchor="ctr"/>
                </a:tc>
                <a:tc>
                  <a:txBody>
                    <a:bodyPr/>
                    <a:lstStyle/>
                    <a:p>
                      <a:r>
                        <a:rPr lang="en-GB" sz="1000" dirty="0" smtClean="0">
                          <a:solidFill>
                            <a:schemeClr val="tx1"/>
                          </a:solidFill>
                          <a:latin typeface="Arial" panose="020B0604020202020204" pitchFamily="34" charset="0"/>
                          <a:cs typeface="Arial" panose="020B0604020202020204" pitchFamily="34" charset="0"/>
                        </a:rPr>
                        <a:t>In some circumstances an engineer will need to co-op with the CPs technical department to isolate the issues or restore service, please indicate if you are able to support inbound co-op calls </a:t>
                      </a:r>
                      <a:endParaRPr lang="en-GB" sz="1000" dirty="0">
                        <a:solidFill>
                          <a:schemeClr val="tx1"/>
                        </a:solidFill>
                        <a:latin typeface="Arial" panose="020B0604020202020204" pitchFamily="34" charset="0"/>
                        <a:cs typeface="Arial" panose="020B0604020202020204" pitchFamily="34" charset="0"/>
                      </a:endParaRPr>
                    </a:p>
                  </a:txBody>
                  <a:tcPr marL="91450" marR="91450" marT="45686" marB="45686"/>
                </a:tc>
              </a:tr>
              <a:tr h="554477">
                <a:tc>
                  <a:txBody>
                    <a:bodyPr/>
                    <a:lstStyle/>
                    <a:p>
                      <a:r>
                        <a:rPr lang="en-GB" sz="1000" b="1" dirty="0" smtClean="0">
                          <a:solidFill>
                            <a:schemeClr val="tx1"/>
                          </a:solidFill>
                          <a:latin typeface="Arial" pitchFamily="34" charset="0"/>
                          <a:cs typeface="Arial" pitchFamily="34" charset="0"/>
                        </a:rPr>
                        <a:t>//</a:t>
                      </a:r>
                      <a:r>
                        <a:rPr lang="en-GB" sz="1000" b="1" dirty="0" err="1" smtClean="0">
                          <a:solidFill>
                            <a:schemeClr val="tx1"/>
                          </a:solidFill>
                          <a:latin typeface="Arial" pitchFamily="34" charset="0"/>
                          <a:cs typeface="Arial" pitchFamily="34" charset="0"/>
                        </a:rPr>
                        <a:t>CooperationArrangements</a:t>
                      </a:r>
                      <a:r>
                        <a:rPr lang="en-GB" sz="1000" b="1" dirty="0" smtClean="0">
                          <a:solidFill>
                            <a:schemeClr val="tx1"/>
                          </a:solidFill>
                          <a:latin typeface="Arial" pitchFamily="34" charset="0"/>
                          <a:cs typeface="Arial" pitchFamily="34" charset="0"/>
                        </a:rPr>
                        <a:t>/Co-</a:t>
                      </a:r>
                      <a:r>
                        <a:rPr lang="en-GB" sz="1000" b="1" dirty="0" err="1" smtClean="0">
                          <a:solidFill>
                            <a:schemeClr val="tx1"/>
                          </a:solidFill>
                          <a:latin typeface="Arial" pitchFamily="34" charset="0"/>
                          <a:cs typeface="Arial" pitchFamily="34" charset="0"/>
                        </a:rPr>
                        <a:t>OpLocation</a:t>
                      </a:r>
                      <a:endParaRPr lang="en-GB" sz="1000" b="1" dirty="0">
                        <a:solidFill>
                          <a:schemeClr val="tx1"/>
                        </a:solidFill>
                        <a:latin typeface="Arial" pitchFamily="34" charset="0"/>
                        <a:cs typeface="Arial" pitchFamily="34" charset="0"/>
                      </a:endParaRPr>
                    </a:p>
                  </a:txBody>
                  <a:tcPr marL="91450" marR="91450" marT="45686" marB="45686"/>
                </a:tc>
                <a:tc>
                  <a:txBody>
                    <a:bodyPr/>
                    <a:lstStyle/>
                    <a:p>
                      <a:pPr algn="ctr"/>
                      <a:r>
                        <a:rPr lang="en-GB" sz="1000" dirty="0" smtClean="0">
                          <a:solidFill>
                            <a:schemeClr val="tx1"/>
                          </a:solidFill>
                          <a:latin typeface="Arial" pitchFamily="34" charset="0"/>
                          <a:cs typeface="Arial" pitchFamily="34" charset="0"/>
                        </a:rPr>
                        <a:t>100</a:t>
                      </a:r>
                      <a:endParaRPr lang="en-GB" sz="1000" dirty="0">
                        <a:solidFill>
                          <a:schemeClr val="tx1"/>
                        </a:solidFill>
                        <a:latin typeface="Arial" pitchFamily="34" charset="0"/>
                        <a:cs typeface="Arial" pitchFamily="34" charset="0"/>
                      </a:endParaRPr>
                    </a:p>
                  </a:txBody>
                  <a:tcPr marL="91450" marR="91450" marT="45686" marB="45686"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latin typeface="Arial" pitchFamily="34" charset="0"/>
                          <a:cs typeface="Arial" pitchFamily="34" charset="0"/>
                        </a:rPr>
                        <a:t>Amendable</a:t>
                      </a:r>
                    </a:p>
                  </a:txBody>
                  <a:tcPr marL="91450" marR="91450" marT="45686" marB="45686"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kern="1200" baseline="0" dirty="0" smtClean="0">
                          <a:solidFill>
                            <a:schemeClr val="tx1"/>
                          </a:solidFill>
                          <a:latin typeface="Arial" pitchFamily="34" charset="0"/>
                          <a:ea typeface="+mn-ea"/>
                          <a:cs typeface="Arial" pitchFamily="34" charset="0"/>
                        </a:rPr>
                        <a:t>For some product variants a CP can request for a joint meet at either the exchange or the customer location</a:t>
                      </a:r>
                    </a:p>
                  </a:txBody>
                  <a:tcPr marL="91450" marR="91450" marT="45718" marB="45718"/>
                </a:tc>
              </a:tr>
              <a:tr h="617048">
                <a:tc>
                  <a:txBody>
                    <a:bodyPr/>
                    <a:lstStyle/>
                    <a:p>
                      <a:pPr marL="0" algn="l" defTabSz="457200" rtl="0" eaLnBrk="1" latinLnBrk="0" hangingPunct="1"/>
                      <a:r>
                        <a:rPr lang="en-GB" sz="1000" b="1" kern="1200" dirty="0" smtClean="0">
                          <a:solidFill>
                            <a:schemeClr val="tx1"/>
                          </a:solidFill>
                          <a:latin typeface="Arial" pitchFamily="34" charset="0"/>
                          <a:ea typeface="+mn-ea"/>
                          <a:cs typeface="Arial" pitchFamily="34" charset="0"/>
                        </a:rPr>
                        <a:t>/</a:t>
                      </a:r>
                      <a:r>
                        <a:rPr lang="en-GB" sz="1000" b="1" kern="1200" dirty="0" err="1" smtClean="0">
                          <a:solidFill>
                            <a:schemeClr val="tx1"/>
                          </a:solidFill>
                          <a:latin typeface="Arial" pitchFamily="34" charset="0"/>
                          <a:ea typeface="+mn-ea"/>
                          <a:cs typeface="Arial" pitchFamily="34" charset="0"/>
                        </a:rPr>
                        <a:t>CooperationArrangements</a:t>
                      </a:r>
                      <a:r>
                        <a:rPr lang="en-GB" sz="1000" b="1" kern="1200" dirty="0" smtClean="0">
                          <a:solidFill>
                            <a:schemeClr val="tx1"/>
                          </a:solidFill>
                          <a:latin typeface="Arial" pitchFamily="34" charset="0"/>
                          <a:ea typeface="+mn-ea"/>
                          <a:cs typeface="Arial" pitchFamily="34" charset="0"/>
                        </a:rPr>
                        <a:t>/Co-</a:t>
                      </a:r>
                      <a:r>
                        <a:rPr lang="en-GB" sz="1000" b="1" kern="1200" dirty="0" err="1" smtClean="0">
                          <a:solidFill>
                            <a:schemeClr val="tx1"/>
                          </a:solidFill>
                          <a:latin typeface="Arial" pitchFamily="34" charset="0"/>
                          <a:ea typeface="+mn-ea"/>
                          <a:cs typeface="Arial" pitchFamily="34" charset="0"/>
                        </a:rPr>
                        <a:t>OpDateTime</a:t>
                      </a:r>
                      <a:endParaRPr lang="en-GB" sz="1000" b="1" kern="1200" dirty="0">
                        <a:solidFill>
                          <a:schemeClr val="tx1"/>
                        </a:solidFill>
                        <a:latin typeface="Arial" pitchFamily="34" charset="0"/>
                        <a:ea typeface="+mn-ea"/>
                        <a:cs typeface="Arial" pitchFamily="34" charset="0"/>
                      </a:endParaRPr>
                    </a:p>
                  </a:txBody>
                  <a:tcPr marL="91450" marR="91450" marT="45686" marB="45686"/>
                </a:tc>
                <a:tc>
                  <a:txBody>
                    <a:bodyPr/>
                    <a:lstStyle/>
                    <a:p>
                      <a:pPr algn="ctr"/>
                      <a:r>
                        <a:rPr lang="en-GB" sz="1000" dirty="0" smtClean="0">
                          <a:solidFill>
                            <a:schemeClr val="tx1"/>
                          </a:solidFill>
                          <a:latin typeface="Arial" pitchFamily="34" charset="0"/>
                          <a:cs typeface="Arial" pitchFamily="34" charset="0"/>
                        </a:rPr>
                        <a:t>19</a:t>
                      </a:r>
                      <a:endParaRPr lang="en-GB" sz="1000" dirty="0">
                        <a:solidFill>
                          <a:schemeClr val="tx1"/>
                        </a:solidFill>
                        <a:latin typeface="Arial" pitchFamily="34" charset="0"/>
                        <a:cs typeface="Arial" pitchFamily="34" charset="0"/>
                      </a:endParaRPr>
                    </a:p>
                  </a:txBody>
                  <a:tcPr marL="91450" marR="91450" marT="45686" marB="45686"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latin typeface="Arial" pitchFamily="34" charset="0"/>
                          <a:cs typeface="Arial" pitchFamily="34" charset="0"/>
                        </a:rPr>
                        <a:t>Amendable</a:t>
                      </a:r>
                    </a:p>
                  </a:txBody>
                  <a:tcPr marL="91450" marR="91450" marT="45686" marB="45686"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kern="1200" dirty="0" smtClean="0">
                          <a:solidFill>
                            <a:schemeClr val="tx1"/>
                          </a:solidFill>
                          <a:latin typeface="Arial" pitchFamily="34" charset="0"/>
                          <a:ea typeface="+mn-ea"/>
                          <a:cs typeface="Arial" pitchFamily="34" charset="0"/>
                        </a:rPr>
                        <a:t>For some product variants a CP can request a specific data and time for the joint meet [DD/MM/YYYY HH:MM:SS]</a:t>
                      </a:r>
                    </a:p>
                  </a:txBody>
                  <a:tcPr marL="91450" marR="91450" marT="45686" marB="45686"/>
                </a:tc>
              </a:tr>
              <a:tr h="676731">
                <a:tc>
                  <a:txBody>
                    <a:bodyPr/>
                    <a:lstStyle/>
                    <a:p>
                      <a:pPr marL="0" algn="l" defTabSz="457200" rtl="0" eaLnBrk="1" latinLnBrk="0" hangingPunct="1"/>
                      <a:r>
                        <a:rPr lang="en-GB" sz="1000" b="1" kern="1200" dirty="0" smtClean="0">
                          <a:solidFill>
                            <a:schemeClr val="tx1"/>
                          </a:solidFill>
                          <a:latin typeface="Arial" pitchFamily="34" charset="0"/>
                          <a:ea typeface="+mn-ea"/>
                          <a:cs typeface="Arial" pitchFamily="34" charset="0"/>
                        </a:rPr>
                        <a:t>//</a:t>
                      </a:r>
                      <a:r>
                        <a:rPr lang="en-GB" sz="1000" b="1" kern="1200" dirty="0" err="1" smtClean="0">
                          <a:solidFill>
                            <a:schemeClr val="tx1"/>
                          </a:solidFill>
                          <a:latin typeface="Arial" pitchFamily="34" charset="0"/>
                          <a:ea typeface="+mn-ea"/>
                          <a:cs typeface="Arial" pitchFamily="34" charset="0"/>
                        </a:rPr>
                        <a:t>CooperationArrangements</a:t>
                      </a:r>
                      <a:r>
                        <a:rPr lang="en-GB" sz="1000" b="1" kern="1200" dirty="0" smtClean="0">
                          <a:solidFill>
                            <a:schemeClr val="tx1"/>
                          </a:solidFill>
                          <a:latin typeface="Arial" pitchFamily="34" charset="0"/>
                          <a:ea typeface="+mn-ea"/>
                          <a:cs typeface="Arial" pitchFamily="34" charset="0"/>
                        </a:rPr>
                        <a:t>/</a:t>
                      </a:r>
                      <a:r>
                        <a:rPr lang="en-GB" sz="1000" b="1" kern="1200" dirty="0" err="1" smtClean="0">
                          <a:solidFill>
                            <a:schemeClr val="tx1"/>
                          </a:solidFill>
                          <a:latin typeface="Arial" pitchFamily="34" charset="0"/>
                          <a:ea typeface="+mn-ea"/>
                          <a:cs typeface="Arial" pitchFamily="34" charset="0"/>
                        </a:rPr>
                        <a:t>TroubleReportParty</a:t>
                      </a:r>
                      <a:r>
                        <a:rPr lang="en-GB" sz="1000" b="1" kern="1200" dirty="0" smtClean="0">
                          <a:solidFill>
                            <a:schemeClr val="tx1"/>
                          </a:solidFill>
                          <a:latin typeface="Arial" pitchFamily="34" charset="0"/>
                          <a:ea typeface="+mn-ea"/>
                          <a:cs typeface="Arial" pitchFamily="34" charset="0"/>
                        </a:rPr>
                        <a:t>/Co-</a:t>
                      </a:r>
                      <a:r>
                        <a:rPr lang="en-GB" sz="1000" b="1" kern="1200" dirty="0" err="1" smtClean="0">
                          <a:solidFill>
                            <a:schemeClr val="tx1"/>
                          </a:solidFill>
                          <a:latin typeface="Arial" pitchFamily="34" charset="0"/>
                          <a:ea typeface="+mn-ea"/>
                          <a:cs typeface="Arial" pitchFamily="34" charset="0"/>
                        </a:rPr>
                        <a:t>OpParty</a:t>
                      </a:r>
                      <a:r>
                        <a:rPr lang="en-GB" sz="1000" b="1" kern="1200" dirty="0" smtClean="0">
                          <a:solidFill>
                            <a:schemeClr val="tx1"/>
                          </a:solidFill>
                          <a:latin typeface="Arial" pitchFamily="34" charset="0"/>
                          <a:ea typeface="+mn-ea"/>
                          <a:cs typeface="Arial" pitchFamily="34" charset="0"/>
                        </a:rPr>
                        <a:t>/Party/</a:t>
                      </a:r>
                      <a:r>
                        <a:rPr lang="en-GB" sz="1000" b="1" kern="1200" dirty="0" err="1" smtClean="0">
                          <a:solidFill>
                            <a:schemeClr val="tx1"/>
                          </a:solidFill>
                          <a:latin typeface="Arial" pitchFamily="34" charset="0"/>
                          <a:ea typeface="+mn-ea"/>
                          <a:cs typeface="Arial" pitchFamily="34" charset="0"/>
                        </a:rPr>
                        <a:t>TroubleReportContact</a:t>
                      </a:r>
                      <a:r>
                        <a:rPr lang="en-GB" sz="1000" b="1" kern="1200" dirty="0" smtClean="0">
                          <a:solidFill>
                            <a:schemeClr val="tx1"/>
                          </a:solidFill>
                          <a:latin typeface="Arial" pitchFamily="34" charset="0"/>
                          <a:ea typeface="+mn-ea"/>
                          <a:cs typeface="Arial" pitchFamily="34" charset="0"/>
                        </a:rPr>
                        <a:t>/</a:t>
                      </a:r>
                      <a:r>
                        <a:rPr lang="en-GB" sz="1000" b="1" kern="1200" dirty="0" err="1" smtClean="0">
                          <a:solidFill>
                            <a:schemeClr val="tx1"/>
                          </a:solidFill>
                          <a:latin typeface="Arial" pitchFamily="34" charset="0"/>
                          <a:ea typeface="+mn-ea"/>
                          <a:cs typeface="Arial" pitchFamily="34" charset="0"/>
                        </a:rPr>
                        <a:t>DetailedContact</a:t>
                      </a:r>
                      <a:r>
                        <a:rPr lang="en-GB" sz="1000" b="1" kern="1200" dirty="0" smtClean="0">
                          <a:solidFill>
                            <a:schemeClr val="tx1"/>
                          </a:solidFill>
                          <a:latin typeface="Arial" pitchFamily="34" charset="0"/>
                          <a:ea typeface="+mn-ea"/>
                          <a:cs typeface="Arial" pitchFamily="34" charset="0"/>
                        </a:rPr>
                        <a:t>/</a:t>
                      </a:r>
                      <a:r>
                        <a:rPr lang="en-GB" sz="1000" b="1" kern="1200" dirty="0" err="1" smtClean="0">
                          <a:solidFill>
                            <a:schemeClr val="tx1"/>
                          </a:solidFill>
                          <a:latin typeface="Arial" pitchFamily="34" charset="0"/>
                          <a:ea typeface="+mn-ea"/>
                          <a:cs typeface="Arial" pitchFamily="34" charset="0"/>
                        </a:rPr>
                        <a:t>ContactName</a:t>
                      </a:r>
                      <a:endParaRPr lang="en-GB" sz="1000" b="1" kern="1200" dirty="0">
                        <a:solidFill>
                          <a:schemeClr val="tx1"/>
                        </a:solidFill>
                        <a:latin typeface="Arial" pitchFamily="34" charset="0"/>
                        <a:ea typeface="+mn-ea"/>
                        <a:cs typeface="Arial" pitchFamily="34" charset="0"/>
                      </a:endParaRPr>
                    </a:p>
                  </a:txBody>
                  <a:tcPr marL="91450" marR="91450" marT="45686" marB="45686"/>
                </a:tc>
                <a:tc>
                  <a:txBody>
                    <a:bodyPr/>
                    <a:lstStyle/>
                    <a:p>
                      <a:pPr algn="ctr"/>
                      <a:r>
                        <a:rPr lang="en-GB" sz="1000" dirty="0" smtClean="0">
                          <a:solidFill>
                            <a:schemeClr val="tx1"/>
                          </a:solidFill>
                          <a:latin typeface="Arial" pitchFamily="34" charset="0"/>
                          <a:cs typeface="Arial" pitchFamily="34" charset="0"/>
                        </a:rPr>
                        <a:t>50</a:t>
                      </a:r>
                      <a:endParaRPr lang="en-GB" sz="1000" dirty="0">
                        <a:solidFill>
                          <a:schemeClr val="tx1"/>
                        </a:solidFill>
                        <a:latin typeface="Arial" pitchFamily="34" charset="0"/>
                        <a:cs typeface="Arial" pitchFamily="34" charset="0"/>
                      </a:endParaRPr>
                    </a:p>
                  </a:txBody>
                  <a:tcPr marL="91450" marR="91450" marT="45686" marB="45686"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latin typeface="Arial" pitchFamily="34" charset="0"/>
                          <a:cs typeface="Arial" pitchFamily="34" charset="0"/>
                        </a:rPr>
                        <a:t>Amendable</a:t>
                      </a:r>
                    </a:p>
                  </a:txBody>
                  <a:tcPr marL="91450" marR="91450" marT="45686" marB="45686"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kern="1200" dirty="0" smtClean="0">
                          <a:solidFill>
                            <a:schemeClr val="tx1"/>
                          </a:solidFill>
                          <a:latin typeface="Arial" pitchFamily="34" charset="0"/>
                          <a:ea typeface="+mn-ea"/>
                          <a:cs typeface="Arial" pitchFamily="34" charset="0"/>
                        </a:rPr>
                        <a:t>Name of technical department or CP engineer who will be attending the joint meeting</a:t>
                      </a:r>
                    </a:p>
                  </a:txBody>
                  <a:tcPr marL="91450" marR="91450" marT="45686" marB="45686"/>
                </a:tc>
              </a:tr>
              <a:tr h="634609">
                <a:tc>
                  <a:txBody>
                    <a:bodyPr/>
                    <a:lstStyle/>
                    <a:p>
                      <a:pPr marL="0" algn="l" defTabSz="457200" rtl="0" eaLnBrk="1" latinLnBrk="0" hangingPunct="1"/>
                      <a:r>
                        <a:rPr lang="en-GB" sz="1000" b="1" kern="1200" dirty="0" smtClean="0">
                          <a:solidFill>
                            <a:schemeClr val="tx1"/>
                          </a:solidFill>
                          <a:latin typeface="Arial" pitchFamily="34" charset="0"/>
                          <a:ea typeface="+mn-ea"/>
                          <a:cs typeface="Arial" pitchFamily="34" charset="0"/>
                        </a:rPr>
                        <a:t>//</a:t>
                      </a:r>
                      <a:r>
                        <a:rPr lang="en-GB" sz="1000" b="1" kern="1200" dirty="0" err="1" smtClean="0">
                          <a:solidFill>
                            <a:schemeClr val="tx1"/>
                          </a:solidFill>
                          <a:latin typeface="Arial" pitchFamily="34" charset="0"/>
                          <a:ea typeface="+mn-ea"/>
                          <a:cs typeface="Arial" pitchFamily="34" charset="0"/>
                        </a:rPr>
                        <a:t>CooperationArrangements</a:t>
                      </a:r>
                      <a:r>
                        <a:rPr lang="en-GB" sz="1000" b="1" kern="1200" dirty="0" smtClean="0">
                          <a:solidFill>
                            <a:schemeClr val="tx1"/>
                          </a:solidFill>
                          <a:latin typeface="Arial" pitchFamily="34" charset="0"/>
                          <a:ea typeface="+mn-ea"/>
                          <a:cs typeface="Arial" pitchFamily="34" charset="0"/>
                        </a:rPr>
                        <a:t>/</a:t>
                      </a:r>
                      <a:r>
                        <a:rPr lang="en-GB" sz="1000" b="1" kern="1200" dirty="0" err="1" smtClean="0">
                          <a:solidFill>
                            <a:schemeClr val="tx1"/>
                          </a:solidFill>
                          <a:latin typeface="Arial" pitchFamily="34" charset="0"/>
                          <a:ea typeface="+mn-ea"/>
                          <a:cs typeface="Arial" pitchFamily="34" charset="0"/>
                        </a:rPr>
                        <a:t>TroubleReportParty</a:t>
                      </a:r>
                      <a:r>
                        <a:rPr lang="en-GB" sz="1000" b="1" kern="1200" dirty="0" smtClean="0">
                          <a:solidFill>
                            <a:schemeClr val="tx1"/>
                          </a:solidFill>
                          <a:latin typeface="Arial" pitchFamily="34" charset="0"/>
                          <a:ea typeface="+mn-ea"/>
                          <a:cs typeface="Arial" pitchFamily="34" charset="0"/>
                        </a:rPr>
                        <a:t>/Co-</a:t>
                      </a:r>
                      <a:r>
                        <a:rPr lang="en-GB" sz="1000" b="1" kern="1200" dirty="0" err="1" smtClean="0">
                          <a:solidFill>
                            <a:schemeClr val="tx1"/>
                          </a:solidFill>
                          <a:latin typeface="Arial" pitchFamily="34" charset="0"/>
                          <a:ea typeface="+mn-ea"/>
                          <a:cs typeface="Arial" pitchFamily="34" charset="0"/>
                        </a:rPr>
                        <a:t>OpParty</a:t>
                      </a:r>
                      <a:r>
                        <a:rPr lang="en-GB" sz="1000" b="1" kern="1200" dirty="0" smtClean="0">
                          <a:solidFill>
                            <a:schemeClr val="tx1"/>
                          </a:solidFill>
                          <a:latin typeface="Arial" pitchFamily="34" charset="0"/>
                          <a:ea typeface="+mn-ea"/>
                          <a:cs typeface="Arial" pitchFamily="34" charset="0"/>
                        </a:rPr>
                        <a:t>/Party/</a:t>
                      </a:r>
                      <a:r>
                        <a:rPr lang="en-GB" sz="1000" b="1" kern="1200" dirty="0" err="1" smtClean="0">
                          <a:solidFill>
                            <a:schemeClr val="tx1"/>
                          </a:solidFill>
                          <a:latin typeface="Arial" pitchFamily="34" charset="0"/>
                          <a:ea typeface="+mn-ea"/>
                          <a:cs typeface="Arial" pitchFamily="34" charset="0"/>
                        </a:rPr>
                        <a:t>TroubleReportContact</a:t>
                      </a:r>
                      <a:r>
                        <a:rPr lang="en-GB" sz="1000" b="1" kern="1200" dirty="0" smtClean="0">
                          <a:solidFill>
                            <a:schemeClr val="tx1"/>
                          </a:solidFill>
                          <a:latin typeface="Arial" pitchFamily="34" charset="0"/>
                          <a:ea typeface="+mn-ea"/>
                          <a:cs typeface="Arial" pitchFamily="34" charset="0"/>
                        </a:rPr>
                        <a:t>/</a:t>
                      </a:r>
                      <a:r>
                        <a:rPr lang="en-GB" sz="1000" b="1" kern="1200" dirty="0" err="1" smtClean="0">
                          <a:solidFill>
                            <a:schemeClr val="tx1"/>
                          </a:solidFill>
                          <a:latin typeface="Arial" pitchFamily="34" charset="0"/>
                          <a:ea typeface="+mn-ea"/>
                          <a:cs typeface="Arial" pitchFamily="34" charset="0"/>
                        </a:rPr>
                        <a:t>DetailedContact</a:t>
                      </a:r>
                      <a:r>
                        <a:rPr lang="en-GB" sz="1000" b="1" kern="1200" dirty="0" smtClean="0">
                          <a:solidFill>
                            <a:schemeClr val="tx1"/>
                          </a:solidFill>
                          <a:latin typeface="Arial" pitchFamily="34" charset="0"/>
                          <a:ea typeface="+mn-ea"/>
                          <a:cs typeface="Arial" pitchFamily="34" charset="0"/>
                        </a:rPr>
                        <a:t>/Telephone</a:t>
                      </a:r>
                      <a:endParaRPr lang="en-GB" sz="1000" b="1" kern="1200" dirty="0">
                        <a:solidFill>
                          <a:schemeClr val="tx1"/>
                        </a:solidFill>
                        <a:latin typeface="Arial" pitchFamily="34" charset="0"/>
                        <a:ea typeface="+mn-ea"/>
                        <a:cs typeface="Arial" pitchFamily="34" charset="0"/>
                      </a:endParaRPr>
                    </a:p>
                  </a:txBody>
                  <a:tcPr marL="91450" marR="91450" marT="45686" marB="45686"/>
                </a:tc>
                <a:tc>
                  <a:txBody>
                    <a:bodyPr/>
                    <a:lstStyle/>
                    <a:p>
                      <a:pPr algn="ctr"/>
                      <a:r>
                        <a:rPr lang="en-GB" sz="1000" dirty="0" smtClean="0">
                          <a:solidFill>
                            <a:schemeClr val="tx1"/>
                          </a:solidFill>
                          <a:latin typeface="Arial" pitchFamily="34" charset="0"/>
                          <a:cs typeface="Arial" pitchFamily="34" charset="0"/>
                        </a:rPr>
                        <a:t>11</a:t>
                      </a:r>
                      <a:endParaRPr lang="en-GB" sz="1000" dirty="0">
                        <a:solidFill>
                          <a:schemeClr val="tx1"/>
                        </a:solidFill>
                        <a:latin typeface="Arial" pitchFamily="34" charset="0"/>
                        <a:cs typeface="Arial" pitchFamily="34" charset="0"/>
                      </a:endParaRPr>
                    </a:p>
                  </a:txBody>
                  <a:tcPr marL="91450" marR="91450" marT="45686" marB="45686"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latin typeface="Arial" pitchFamily="34" charset="0"/>
                          <a:cs typeface="Arial" pitchFamily="34" charset="0"/>
                        </a:rPr>
                        <a:t>Amendable</a:t>
                      </a:r>
                    </a:p>
                  </a:txBody>
                  <a:tcPr marL="91450" marR="91450" marT="45686" marB="45686"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kern="1200" dirty="0" smtClean="0">
                          <a:solidFill>
                            <a:schemeClr val="tx1"/>
                          </a:solidFill>
                          <a:latin typeface="Arial" pitchFamily="34" charset="0"/>
                          <a:ea typeface="+mn-ea"/>
                          <a:cs typeface="Arial" pitchFamily="34" charset="0"/>
                        </a:rPr>
                        <a:t>Number of technical department or CP engineer who will be attending the joint meeting</a:t>
                      </a:r>
                    </a:p>
                  </a:txBody>
                  <a:tcPr marL="91450" marR="91450" marT="45686" marB="45686"/>
                </a:tc>
              </a:tr>
              <a:tr h="649442">
                <a:tc>
                  <a:txBody>
                    <a:bodyPr/>
                    <a:lstStyle/>
                    <a:p>
                      <a:r>
                        <a:rPr lang="en-GB" sz="1000" b="1" dirty="0" smtClean="0">
                          <a:solidFill>
                            <a:schemeClr val="tx1"/>
                          </a:solidFill>
                          <a:latin typeface="Arial" pitchFamily="34" charset="0"/>
                          <a:cs typeface="Arial" pitchFamily="34" charset="0"/>
                        </a:rPr>
                        <a:t>//</a:t>
                      </a:r>
                      <a:r>
                        <a:rPr lang="en-GB" sz="1000" b="1" dirty="0" err="1" smtClean="0">
                          <a:solidFill>
                            <a:schemeClr val="tx1"/>
                          </a:solidFill>
                          <a:latin typeface="Arial" pitchFamily="34" charset="0"/>
                          <a:cs typeface="Arial" pitchFamily="34" charset="0"/>
                        </a:rPr>
                        <a:t>CooperationArrangements</a:t>
                      </a:r>
                      <a:r>
                        <a:rPr lang="en-GB" sz="1000" b="1" dirty="0" smtClean="0">
                          <a:solidFill>
                            <a:schemeClr val="tx1"/>
                          </a:solidFill>
                          <a:latin typeface="Arial" pitchFamily="34" charset="0"/>
                          <a:cs typeface="Arial" pitchFamily="34" charset="0"/>
                        </a:rPr>
                        <a:t>/</a:t>
                      </a:r>
                      <a:r>
                        <a:rPr lang="en-GB" sz="1000" b="1" dirty="0" err="1" smtClean="0">
                          <a:solidFill>
                            <a:schemeClr val="tx1"/>
                          </a:solidFill>
                          <a:latin typeface="Arial" pitchFamily="34" charset="0"/>
                          <a:cs typeface="Arial" pitchFamily="34" charset="0"/>
                        </a:rPr>
                        <a:t>ListOfNote</a:t>
                      </a:r>
                      <a:r>
                        <a:rPr lang="en-GB" sz="1000" b="1" dirty="0" smtClean="0">
                          <a:solidFill>
                            <a:schemeClr val="tx1"/>
                          </a:solidFill>
                          <a:latin typeface="Arial" pitchFamily="34" charset="0"/>
                          <a:cs typeface="Arial" pitchFamily="34" charset="0"/>
                        </a:rPr>
                        <a:t>/Note</a:t>
                      </a:r>
                      <a:endParaRPr lang="en-GB" sz="1000" b="1" dirty="0">
                        <a:solidFill>
                          <a:schemeClr val="tx1"/>
                        </a:solidFill>
                        <a:latin typeface="Arial" pitchFamily="34" charset="0"/>
                        <a:cs typeface="Arial" pitchFamily="34" charset="0"/>
                      </a:endParaRPr>
                    </a:p>
                  </a:txBody>
                  <a:tcPr marL="91450" marR="91450" marT="45686" marB="45686"/>
                </a:tc>
                <a:tc>
                  <a:txBody>
                    <a:bodyPr/>
                    <a:lstStyle/>
                    <a:p>
                      <a:pPr algn="ctr"/>
                      <a:r>
                        <a:rPr lang="en-GB" sz="1000" dirty="0" smtClean="0">
                          <a:solidFill>
                            <a:schemeClr val="tx1"/>
                          </a:solidFill>
                          <a:latin typeface="Arial" pitchFamily="34" charset="0"/>
                          <a:cs typeface="Arial" pitchFamily="34" charset="0"/>
                        </a:rPr>
                        <a:t>5000</a:t>
                      </a:r>
                      <a:endParaRPr lang="en-GB" sz="1000" dirty="0">
                        <a:solidFill>
                          <a:schemeClr val="tx1"/>
                        </a:solidFill>
                        <a:latin typeface="Arial" pitchFamily="34" charset="0"/>
                        <a:cs typeface="Arial" pitchFamily="34" charset="0"/>
                      </a:endParaRPr>
                    </a:p>
                  </a:txBody>
                  <a:tcPr marL="91450" marR="91450" marT="45686" marB="45686"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latin typeface="Arial" pitchFamily="34" charset="0"/>
                          <a:cs typeface="Arial" pitchFamily="34" charset="0"/>
                        </a:rPr>
                        <a:t>Amendable</a:t>
                      </a:r>
                    </a:p>
                  </a:txBody>
                  <a:tcPr marL="91450" marR="91450" marT="45686" marB="45686" anchor="ctr"/>
                </a:tc>
                <a:tc>
                  <a:txBody>
                    <a:bodyPr/>
                    <a:lstStyle/>
                    <a:p>
                      <a:r>
                        <a:rPr lang="en-GB" sz="1000" dirty="0" smtClean="0">
                          <a:solidFill>
                            <a:schemeClr val="tx1"/>
                          </a:solidFill>
                          <a:latin typeface="Arial" panose="020B0604020202020204" pitchFamily="34" charset="0"/>
                          <a:cs typeface="Arial" panose="020B0604020202020204" pitchFamily="34" charset="0"/>
                        </a:rPr>
                        <a:t>Co-Op and/or join meet contact notes</a:t>
                      </a:r>
                      <a:endParaRPr lang="en-GB" sz="1000" dirty="0">
                        <a:solidFill>
                          <a:schemeClr val="tx1"/>
                        </a:solidFill>
                        <a:latin typeface="Arial" panose="020B0604020202020204" pitchFamily="34" charset="0"/>
                        <a:cs typeface="Arial" panose="020B0604020202020204" pitchFamily="34" charset="0"/>
                      </a:endParaRPr>
                    </a:p>
                  </a:txBody>
                  <a:tcPr marL="91450" marR="91450" marT="45686" marB="45686"/>
                </a:tc>
              </a:tr>
            </a:tbl>
          </a:graphicData>
        </a:graphic>
      </p:graphicFrame>
    </p:spTree>
    <p:extLst>
      <p:ext uri="{BB962C8B-B14F-4D97-AF65-F5344CB8AC3E}">
        <p14:creationId xmlns:p14="http://schemas.microsoft.com/office/powerpoint/2010/main" val="1208044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Practice </a:t>
            </a:r>
            <a:r>
              <a:rPr lang="en-GB" altLang="en-US" dirty="0">
                <a:latin typeface="Arial" panose="020B0604020202020204" pitchFamily="34" charset="0"/>
                <a:ea typeface="ＭＳ Ｐゴシック" panose="020B0600070205080204" pitchFamily="34" charset="-128"/>
                <a:cs typeface="Arial" panose="020B0604020202020204" pitchFamily="34" charset="0"/>
              </a:rPr>
              <a:t>for the CP IT Design Community</a:t>
            </a:r>
            <a:endParaRPr lang="en-GB" dirty="0"/>
          </a:p>
        </p:txBody>
      </p:sp>
      <p:sp>
        <p:nvSpPr>
          <p:cNvPr id="4" name="Text Placeholder 3"/>
          <p:cNvSpPr>
            <a:spLocks noGrp="1"/>
          </p:cNvSpPr>
          <p:nvPr>
            <p:ph type="body" sz="quarter" idx="10"/>
          </p:nvPr>
        </p:nvSpPr>
        <p:spPr/>
        <p:txBody>
          <a:bodyPr/>
          <a:lstStyle/>
          <a:p>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CP Related Information</a:t>
            </a:r>
            <a:endParaRPr lang="en-GB" dirty="0"/>
          </a:p>
        </p:txBody>
      </p:sp>
      <p:sp>
        <p:nvSpPr>
          <p:cNvPr id="5" name="TextBox 4"/>
          <p:cNvSpPr txBox="1"/>
          <p:nvPr/>
        </p:nvSpPr>
        <p:spPr>
          <a:xfrm>
            <a:off x="8962164" y="6611112"/>
            <a:ext cx="190980" cy="246888"/>
          </a:xfrm>
          <a:prstGeom prst="rect">
            <a:avLst/>
          </a:prstGeom>
          <a:noFill/>
        </p:spPr>
        <p:txBody>
          <a:bodyPr wrap="square" lIns="0" tIns="0" rIns="0" bIns="0" rtlCol="0">
            <a:noAutofit/>
          </a:bodyPr>
          <a:lstStyle/>
          <a:p>
            <a:r>
              <a:rPr lang="en-GB" sz="1200" dirty="0" smtClean="0">
                <a:latin typeface="Arial" panose="020B0604020202020204" pitchFamily="34" charset="0"/>
                <a:cs typeface="Arial" panose="020B0604020202020204" pitchFamily="34" charset="0"/>
              </a:rPr>
              <a:t>21</a:t>
            </a:r>
            <a:endParaRPr lang="en-GB" sz="1200" dirty="0">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nvGraphicFramePr>
        <p:xfrm>
          <a:off x="215583" y="1179003"/>
          <a:ext cx="8746582" cy="4042570"/>
        </p:xfrm>
        <a:graphic>
          <a:graphicData uri="http://schemas.openxmlformats.org/drawingml/2006/table">
            <a:tbl>
              <a:tblPr firstRow="1" bandRow="1">
                <a:tableStyleId>{073A0DAA-6AF3-43AB-8588-CEC1D06C72B9}</a:tableStyleId>
              </a:tblPr>
              <a:tblGrid>
                <a:gridCol w="2663804"/>
                <a:gridCol w="904673"/>
                <a:gridCol w="992221"/>
                <a:gridCol w="4185884"/>
              </a:tblGrid>
              <a:tr h="514137">
                <a:tc>
                  <a:txBody>
                    <a:bodyPr/>
                    <a:lstStyle/>
                    <a:p>
                      <a:pPr algn="ctr"/>
                      <a:r>
                        <a:rPr lang="en-GB" sz="1100" dirty="0" smtClean="0">
                          <a:latin typeface="Arial" panose="020B0604020202020204" pitchFamily="34" charset="0"/>
                          <a:cs typeface="Arial" panose="020B0604020202020204" pitchFamily="34" charset="0"/>
                        </a:rPr>
                        <a:t>Field Name</a:t>
                      </a:r>
                      <a:endParaRPr lang="en-GB" sz="1100" b="1" dirty="0">
                        <a:latin typeface="Arial" pitchFamily="34" charset="0"/>
                        <a:cs typeface="Arial" pitchFamily="34" charset="0"/>
                      </a:endParaRPr>
                    </a:p>
                  </a:txBody>
                  <a:tcPr marL="91450" marR="91450" marT="45675" marB="45675"/>
                </a:tc>
                <a:tc>
                  <a:txBody>
                    <a:bodyPr/>
                    <a:lstStyle/>
                    <a:p>
                      <a:pPr algn="ctr"/>
                      <a:r>
                        <a:rPr lang="en-GB" sz="1100" dirty="0" smtClean="0">
                          <a:latin typeface="Arial" panose="020B0604020202020204" pitchFamily="34" charset="0"/>
                          <a:cs typeface="Arial" panose="020B0604020202020204" pitchFamily="34" charset="0"/>
                        </a:rPr>
                        <a:t>Character Limit</a:t>
                      </a:r>
                      <a:endParaRPr lang="en-GB" sz="1100" b="1" dirty="0">
                        <a:latin typeface="Arial" pitchFamily="34" charset="0"/>
                        <a:cs typeface="Arial" pitchFamily="34" charset="0"/>
                      </a:endParaRPr>
                    </a:p>
                  </a:txBody>
                  <a:tcPr marL="91450" marR="91450" marT="45675" marB="45675"/>
                </a:tc>
                <a:tc>
                  <a:txBody>
                    <a:bodyPr/>
                    <a:lstStyle/>
                    <a:p>
                      <a:pPr algn="ctr"/>
                      <a:r>
                        <a:rPr lang="en-GB" sz="1100" dirty="0" smtClean="0">
                          <a:latin typeface="Arial" panose="020B0604020202020204" pitchFamily="34" charset="0"/>
                          <a:cs typeface="Arial" panose="020B0604020202020204" pitchFamily="34" charset="0"/>
                        </a:rPr>
                        <a:t>Amendable</a:t>
                      </a:r>
                      <a:endParaRPr lang="en-GB" sz="1100" b="1" dirty="0">
                        <a:latin typeface="Arial" pitchFamily="34" charset="0"/>
                        <a:cs typeface="Arial" pitchFamily="34" charset="0"/>
                      </a:endParaRPr>
                    </a:p>
                  </a:txBody>
                  <a:tcPr marL="91450" marR="91450" marT="45675" marB="45675"/>
                </a:tc>
                <a:tc>
                  <a:txBody>
                    <a:bodyPr/>
                    <a:lstStyle/>
                    <a:p>
                      <a:pPr algn="ctr"/>
                      <a:r>
                        <a:rPr lang="en-GB" sz="1100" dirty="0" smtClean="0">
                          <a:latin typeface="Arial" panose="020B0604020202020204" pitchFamily="34" charset="0"/>
                          <a:cs typeface="Arial" panose="020B0604020202020204" pitchFamily="34" charset="0"/>
                        </a:rPr>
                        <a:t>Description</a:t>
                      </a:r>
                      <a:endParaRPr lang="en-GB" sz="1100" b="1" dirty="0">
                        <a:latin typeface="Arial" pitchFamily="34" charset="0"/>
                        <a:cs typeface="Arial" pitchFamily="34" charset="0"/>
                      </a:endParaRPr>
                    </a:p>
                  </a:txBody>
                  <a:tcPr marL="91450" marR="91450" marT="45675" marB="45675"/>
                </a:tc>
              </a:tr>
              <a:tr h="252392">
                <a:tc>
                  <a:txBody>
                    <a:bodyPr/>
                    <a:lstStyle/>
                    <a:p>
                      <a:r>
                        <a:rPr lang="en-GB" sz="1000" b="1" dirty="0" smtClean="0">
                          <a:solidFill>
                            <a:schemeClr val="tx1"/>
                          </a:solidFill>
                          <a:latin typeface="Arial" pitchFamily="34" charset="0"/>
                          <a:cs typeface="Arial" pitchFamily="34" charset="0"/>
                        </a:rPr>
                        <a:t>//</a:t>
                      </a:r>
                      <a:r>
                        <a:rPr lang="en-GB" sz="1000" b="1" dirty="0" err="1" smtClean="0">
                          <a:solidFill>
                            <a:schemeClr val="tx1"/>
                          </a:solidFill>
                          <a:latin typeface="Arial" pitchFamily="34" charset="0"/>
                          <a:cs typeface="Arial" pitchFamily="34" charset="0"/>
                        </a:rPr>
                        <a:t>TroubleReportReference</a:t>
                      </a:r>
                      <a:r>
                        <a:rPr lang="en-GB" sz="1000" b="1" dirty="0" smtClean="0">
                          <a:solidFill>
                            <a:schemeClr val="tx1"/>
                          </a:solidFill>
                          <a:latin typeface="Arial" pitchFamily="34" charset="0"/>
                          <a:cs typeface="Arial" pitchFamily="34" charset="0"/>
                        </a:rPr>
                        <a:t>/</a:t>
                      </a:r>
                      <a:r>
                        <a:rPr lang="en-GB" sz="1000" b="1" dirty="0" err="1" smtClean="0">
                          <a:solidFill>
                            <a:schemeClr val="tx1"/>
                          </a:solidFill>
                          <a:latin typeface="Arial" pitchFamily="34" charset="0"/>
                          <a:cs typeface="Arial" pitchFamily="34" charset="0"/>
                        </a:rPr>
                        <a:t>ReportingReference</a:t>
                      </a:r>
                      <a:r>
                        <a:rPr lang="en-GB" sz="1000" b="1" dirty="0" smtClean="0">
                          <a:solidFill>
                            <a:schemeClr val="tx1"/>
                          </a:solidFill>
                          <a:latin typeface="Arial" pitchFamily="34" charset="0"/>
                          <a:cs typeface="Arial" pitchFamily="34" charset="0"/>
                        </a:rPr>
                        <a:t>/Reference/</a:t>
                      </a:r>
                      <a:r>
                        <a:rPr lang="en-GB" sz="1000" b="1" dirty="0" err="1" smtClean="0">
                          <a:solidFill>
                            <a:schemeClr val="tx1"/>
                          </a:solidFill>
                          <a:latin typeface="Arial" pitchFamily="34" charset="0"/>
                          <a:cs typeface="Arial" pitchFamily="34" charset="0"/>
                        </a:rPr>
                        <a:t>RefNum</a:t>
                      </a:r>
                      <a:endParaRPr lang="en-GB" sz="1000" b="1" dirty="0">
                        <a:solidFill>
                          <a:schemeClr val="tx1"/>
                        </a:solidFill>
                        <a:latin typeface="Arial" pitchFamily="34" charset="0"/>
                        <a:cs typeface="Arial" pitchFamily="34" charset="0"/>
                      </a:endParaRPr>
                    </a:p>
                  </a:txBody>
                  <a:tcPr marL="91450" marR="91450" marT="45663" marB="45663"/>
                </a:tc>
                <a:tc>
                  <a:txBody>
                    <a:bodyPr/>
                    <a:lstStyle/>
                    <a:p>
                      <a:pPr algn="ctr"/>
                      <a:r>
                        <a:rPr lang="en-GB" sz="1000" dirty="0" smtClean="0">
                          <a:solidFill>
                            <a:schemeClr val="tx1"/>
                          </a:solidFill>
                          <a:latin typeface="Arial" pitchFamily="34" charset="0"/>
                          <a:cs typeface="Arial" pitchFamily="34" charset="0"/>
                        </a:rPr>
                        <a:t>64</a:t>
                      </a:r>
                      <a:endParaRPr lang="en-GB" sz="1000" dirty="0">
                        <a:solidFill>
                          <a:schemeClr val="tx1"/>
                        </a:solidFill>
                        <a:latin typeface="Arial" pitchFamily="34" charset="0"/>
                        <a:cs typeface="Arial" pitchFamily="34" charset="0"/>
                      </a:endParaRPr>
                    </a:p>
                  </a:txBody>
                  <a:tcPr marL="91450" marR="91450" marT="45663" marB="45663"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latin typeface="Arial" pitchFamily="34" charset="0"/>
                          <a:cs typeface="Arial" pitchFamily="34" charset="0"/>
                        </a:rPr>
                        <a:t>Amendable</a:t>
                      </a:r>
                    </a:p>
                  </a:txBody>
                  <a:tcPr marL="91450" marR="91450" marT="45663" marB="45663" anchor="ctr"/>
                </a:tc>
                <a:tc>
                  <a:txBody>
                    <a:bodyPr/>
                    <a:lstStyle/>
                    <a:p>
                      <a:r>
                        <a:rPr lang="en-GB" sz="1000" dirty="0" smtClean="0">
                          <a:solidFill>
                            <a:schemeClr val="tx1"/>
                          </a:solidFill>
                          <a:latin typeface="Arial" panose="020B0604020202020204" pitchFamily="34" charset="0"/>
                          <a:cs typeface="Arial" panose="020B0604020202020204" pitchFamily="34" charset="0"/>
                        </a:rPr>
                        <a:t>The reference number as the CP would know this for the fault</a:t>
                      </a:r>
                      <a:endParaRPr lang="en-GB" sz="1000" dirty="0">
                        <a:solidFill>
                          <a:schemeClr val="tx1"/>
                        </a:solidFill>
                        <a:latin typeface="Arial" panose="020B0604020202020204" pitchFamily="34" charset="0"/>
                        <a:cs typeface="Arial" panose="020B0604020202020204" pitchFamily="34" charset="0"/>
                      </a:endParaRPr>
                    </a:p>
                  </a:txBody>
                  <a:tcPr marL="91450" marR="91450" marT="45663" marB="45663"/>
                </a:tc>
              </a:tr>
              <a:tr h="554477">
                <a:tc>
                  <a:txBody>
                    <a:bodyPr/>
                    <a:lstStyle/>
                    <a:p>
                      <a:r>
                        <a:rPr lang="en-GB" sz="1000" b="1" dirty="0" smtClean="0">
                          <a:solidFill>
                            <a:schemeClr val="tx1"/>
                          </a:solidFill>
                          <a:latin typeface="Arial" pitchFamily="34" charset="0"/>
                          <a:cs typeface="Arial" pitchFamily="34" charset="0"/>
                        </a:rPr>
                        <a:t>//</a:t>
                      </a:r>
                      <a:r>
                        <a:rPr lang="en-GB" sz="1000" b="1" dirty="0" err="1" smtClean="0">
                          <a:solidFill>
                            <a:schemeClr val="tx1"/>
                          </a:solidFill>
                          <a:latin typeface="Arial" pitchFamily="34" charset="0"/>
                          <a:cs typeface="Arial" pitchFamily="34" charset="0"/>
                        </a:rPr>
                        <a:t>TroubleReportHeader</a:t>
                      </a:r>
                      <a:r>
                        <a:rPr lang="en-GB" sz="1000" b="1" dirty="0" smtClean="0">
                          <a:solidFill>
                            <a:schemeClr val="tx1"/>
                          </a:solidFill>
                          <a:latin typeface="Arial" pitchFamily="34" charset="0"/>
                          <a:cs typeface="Arial" pitchFamily="34" charset="0"/>
                        </a:rPr>
                        <a:t>/</a:t>
                      </a:r>
                      <a:r>
                        <a:rPr lang="en-GB" sz="1000" b="1" dirty="0" err="1" smtClean="0">
                          <a:solidFill>
                            <a:schemeClr val="tx1"/>
                          </a:solidFill>
                          <a:latin typeface="Arial" pitchFamily="34" charset="0"/>
                          <a:cs typeface="Arial" pitchFamily="34" charset="0"/>
                        </a:rPr>
                        <a:t>TroubleReportParty</a:t>
                      </a:r>
                      <a:r>
                        <a:rPr lang="en-GB" sz="1000" b="1" dirty="0" smtClean="0">
                          <a:solidFill>
                            <a:schemeClr val="tx1"/>
                          </a:solidFill>
                          <a:latin typeface="Arial" pitchFamily="34" charset="0"/>
                          <a:cs typeface="Arial" pitchFamily="34" charset="0"/>
                        </a:rPr>
                        <a:t>/</a:t>
                      </a:r>
                      <a:r>
                        <a:rPr lang="en-GB" sz="1000" b="1" dirty="0" err="1" smtClean="0">
                          <a:solidFill>
                            <a:schemeClr val="tx1"/>
                          </a:solidFill>
                          <a:latin typeface="Arial" pitchFamily="34" charset="0"/>
                          <a:cs typeface="Arial" pitchFamily="34" charset="0"/>
                        </a:rPr>
                        <a:t>ReportingParty</a:t>
                      </a:r>
                      <a:r>
                        <a:rPr lang="en-GB" sz="1000" b="1" dirty="0" smtClean="0">
                          <a:solidFill>
                            <a:schemeClr val="tx1"/>
                          </a:solidFill>
                          <a:latin typeface="Arial" pitchFamily="34" charset="0"/>
                          <a:cs typeface="Arial" pitchFamily="34" charset="0"/>
                        </a:rPr>
                        <a:t>/</a:t>
                      </a:r>
                      <a:r>
                        <a:rPr lang="en-GB" sz="1000" b="1" dirty="0" err="1" smtClean="0">
                          <a:solidFill>
                            <a:schemeClr val="tx1"/>
                          </a:solidFill>
                          <a:latin typeface="Arial" pitchFamily="34" charset="0"/>
                          <a:cs typeface="Arial" pitchFamily="34" charset="0"/>
                        </a:rPr>
                        <a:t>Party@PartyID</a:t>
                      </a:r>
                      <a:endParaRPr lang="en-GB" sz="1000" b="1" dirty="0">
                        <a:solidFill>
                          <a:schemeClr val="tx1"/>
                        </a:solidFill>
                        <a:latin typeface="Arial" pitchFamily="34" charset="0"/>
                        <a:cs typeface="Arial" pitchFamily="34" charset="0"/>
                      </a:endParaRPr>
                    </a:p>
                  </a:txBody>
                  <a:tcPr marL="91450" marR="91450" marT="45663" marB="45663"/>
                </a:tc>
                <a:tc>
                  <a:txBody>
                    <a:bodyPr/>
                    <a:lstStyle/>
                    <a:p>
                      <a:pPr algn="ctr"/>
                      <a:r>
                        <a:rPr lang="en-GB" sz="1000" dirty="0" smtClean="0">
                          <a:solidFill>
                            <a:schemeClr val="tx1"/>
                          </a:solidFill>
                          <a:latin typeface="Arial" pitchFamily="34" charset="0"/>
                          <a:cs typeface="Arial" pitchFamily="34" charset="0"/>
                        </a:rPr>
                        <a:t>13</a:t>
                      </a:r>
                      <a:endParaRPr lang="en-GB" sz="1000" dirty="0">
                        <a:solidFill>
                          <a:schemeClr val="tx1"/>
                        </a:solidFill>
                        <a:latin typeface="Arial" pitchFamily="34" charset="0"/>
                        <a:cs typeface="Arial" pitchFamily="34" charset="0"/>
                      </a:endParaRPr>
                    </a:p>
                  </a:txBody>
                  <a:tcPr marL="91450" marR="91450" marT="45663" marB="45663"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latin typeface="Arial" pitchFamily="34" charset="0"/>
                          <a:cs typeface="Arial" pitchFamily="34" charset="0"/>
                        </a:rPr>
                        <a:t>Amendable</a:t>
                      </a:r>
                    </a:p>
                  </a:txBody>
                  <a:tcPr marL="91450" marR="91450" marT="45663" marB="45663"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kern="1200" baseline="0" dirty="0" smtClean="0">
                          <a:solidFill>
                            <a:schemeClr val="tx1"/>
                          </a:solidFill>
                          <a:latin typeface="Arial" pitchFamily="34" charset="0"/>
                          <a:ea typeface="+mn-ea"/>
                          <a:cs typeface="Arial" pitchFamily="34" charset="0"/>
                        </a:rPr>
                        <a:t>This is code entered by the CP organisation that represents the party trading with Openreach</a:t>
                      </a:r>
                    </a:p>
                  </a:txBody>
                  <a:tcPr marL="91450" marR="91450" marT="45695" marB="45695"/>
                </a:tc>
              </a:tr>
              <a:tr h="617048">
                <a:tc>
                  <a:txBody>
                    <a:bodyPr/>
                    <a:lstStyle/>
                    <a:p>
                      <a:r>
                        <a:rPr lang="en-GB" sz="1000" b="1" dirty="0" smtClean="0">
                          <a:solidFill>
                            <a:schemeClr val="tx1"/>
                          </a:solidFill>
                          <a:latin typeface="Arial" pitchFamily="34" charset="0"/>
                          <a:cs typeface="Arial" pitchFamily="34" charset="0"/>
                        </a:rPr>
                        <a:t>//</a:t>
                      </a:r>
                      <a:r>
                        <a:rPr lang="en-GB" sz="1000" b="1" dirty="0" err="1" smtClean="0">
                          <a:solidFill>
                            <a:schemeClr val="tx1"/>
                          </a:solidFill>
                          <a:latin typeface="Arial" pitchFamily="34" charset="0"/>
                          <a:cs typeface="Arial" pitchFamily="34" charset="0"/>
                        </a:rPr>
                        <a:t>TroubleReportContact</a:t>
                      </a:r>
                      <a:r>
                        <a:rPr lang="en-GB" sz="1000" b="1" dirty="0" smtClean="0">
                          <a:solidFill>
                            <a:schemeClr val="tx1"/>
                          </a:solidFill>
                          <a:latin typeface="Arial" pitchFamily="34" charset="0"/>
                          <a:cs typeface="Arial" pitchFamily="34" charset="0"/>
                        </a:rPr>
                        <a:t>/</a:t>
                      </a:r>
                      <a:r>
                        <a:rPr lang="en-GB" sz="1000" b="1" dirty="0" err="1" smtClean="0">
                          <a:solidFill>
                            <a:schemeClr val="tx1"/>
                          </a:solidFill>
                          <a:latin typeface="Arial" pitchFamily="34" charset="0"/>
                          <a:cs typeface="Arial" pitchFamily="34" charset="0"/>
                        </a:rPr>
                        <a:t>DetailedContact</a:t>
                      </a:r>
                      <a:r>
                        <a:rPr lang="en-GB" sz="1000" b="1" dirty="0" smtClean="0">
                          <a:solidFill>
                            <a:schemeClr val="tx1"/>
                          </a:solidFill>
                          <a:latin typeface="Arial" pitchFamily="34" charset="0"/>
                          <a:cs typeface="Arial" pitchFamily="34" charset="0"/>
                        </a:rPr>
                        <a:t>/</a:t>
                      </a:r>
                      <a:r>
                        <a:rPr lang="en-GB" sz="1000" b="1" dirty="0" err="1" smtClean="0">
                          <a:solidFill>
                            <a:schemeClr val="tx1"/>
                          </a:solidFill>
                          <a:latin typeface="Arial" pitchFamily="34" charset="0"/>
                          <a:cs typeface="Arial" pitchFamily="34" charset="0"/>
                        </a:rPr>
                        <a:t>ContactName</a:t>
                      </a:r>
                      <a:endParaRPr lang="en-GB" sz="1000" b="1" dirty="0">
                        <a:solidFill>
                          <a:schemeClr val="tx1"/>
                        </a:solidFill>
                        <a:latin typeface="Arial" pitchFamily="34" charset="0"/>
                        <a:cs typeface="Arial" pitchFamily="34" charset="0"/>
                      </a:endParaRPr>
                    </a:p>
                  </a:txBody>
                  <a:tcPr marL="91450" marR="91450" marT="45663" marB="45663"/>
                </a:tc>
                <a:tc>
                  <a:txBody>
                    <a:bodyPr/>
                    <a:lstStyle/>
                    <a:p>
                      <a:pPr algn="ctr"/>
                      <a:r>
                        <a:rPr lang="en-GB" sz="1000" dirty="0" smtClean="0">
                          <a:solidFill>
                            <a:schemeClr val="tx1"/>
                          </a:solidFill>
                          <a:latin typeface="Arial" pitchFamily="34" charset="0"/>
                          <a:cs typeface="Arial" pitchFamily="34" charset="0"/>
                        </a:rPr>
                        <a:t>50</a:t>
                      </a:r>
                      <a:endParaRPr lang="en-GB" sz="1000" dirty="0">
                        <a:solidFill>
                          <a:schemeClr val="tx1"/>
                        </a:solidFill>
                        <a:latin typeface="Arial" pitchFamily="34" charset="0"/>
                        <a:cs typeface="Arial" pitchFamily="34" charset="0"/>
                      </a:endParaRPr>
                    </a:p>
                  </a:txBody>
                  <a:tcPr marL="91450" marR="91450" marT="45663" marB="45663"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latin typeface="Arial" pitchFamily="34" charset="0"/>
                          <a:cs typeface="Arial" pitchFamily="34" charset="0"/>
                        </a:rPr>
                        <a:t>Amendable</a:t>
                      </a:r>
                    </a:p>
                  </a:txBody>
                  <a:tcPr marL="91450" marR="91450" marT="45663" marB="45663" anchor="ctr"/>
                </a:tc>
                <a:tc>
                  <a:txBody>
                    <a:bodyPr/>
                    <a:lstStyle/>
                    <a:p>
                      <a:r>
                        <a:rPr lang="en-GB" sz="1000" dirty="0" smtClean="0">
                          <a:solidFill>
                            <a:schemeClr val="tx1"/>
                          </a:solidFill>
                          <a:latin typeface="Arial" pitchFamily="34" charset="0"/>
                          <a:cs typeface="Arial" pitchFamily="34" charset="0"/>
                        </a:rPr>
                        <a:t>Last Name of the person within your organisation to contact for any enquiries </a:t>
                      </a:r>
                      <a:endParaRPr lang="en-GB" sz="1000" dirty="0">
                        <a:solidFill>
                          <a:schemeClr val="tx1"/>
                        </a:solidFill>
                        <a:latin typeface="Arial" pitchFamily="34" charset="0"/>
                        <a:cs typeface="Arial" pitchFamily="34" charset="0"/>
                      </a:endParaRPr>
                    </a:p>
                  </a:txBody>
                  <a:tcPr marL="91450" marR="91450" marT="45695" marB="45695"/>
                </a:tc>
              </a:tr>
              <a:tr h="676731">
                <a:tc>
                  <a:txBody>
                    <a:bodyPr/>
                    <a:lstStyle/>
                    <a:p>
                      <a:r>
                        <a:rPr lang="en-GB" sz="1000" b="1" dirty="0" smtClean="0">
                          <a:solidFill>
                            <a:schemeClr val="tx1"/>
                          </a:solidFill>
                          <a:latin typeface="Arial" pitchFamily="34" charset="0"/>
                          <a:cs typeface="Arial" pitchFamily="34" charset="0"/>
                        </a:rPr>
                        <a:t>//</a:t>
                      </a:r>
                      <a:r>
                        <a:rPr lang="en-GB" sz="1000" b="1" dirty="0" err="1" smtClean="0">
                          <a:solidFill>
                            <a:schemeClr val="tx1"/>
                          </a:solidFill>
                          <a:latin typeface="Arial" pitchFamily="34" charset="0"/>
                          <a:cs typeface="Arial" pitchFamily="34" charset="0"/>
                        </a:rPr>
                        <a:t>TroubleReportContact</a:t>
                      </a:r>
                      <a:r>
                        <a:rPr lang="en-GB" sz="1000" b="1" dirty="0" smtClean="0">
                          <a:solidFill>
                            <a:schemeClr val="tx1"/>
                          </a:solidFill>
                          <a:latin typeface="Arial" pitchFamily="34" charset="0"/>
                          <a:cs typeface="Arial" pitchFamily="34" charset="0"/>
                        </a:rPr>
                        <a:t>/</a:t>
                      </a:r>
                      <a:r>
                        <a:rPr lang="en-GB" sz="1000" b="1" dirty="0" err="1" smtClean="0">
                          <a:solidFill>
                            <a:schemeClr val="tx1"/>
                          </a:solidFill>
                          <a:latin typeface="Arial" pitchFamily="34" charset="0"/>
                          <a:cs typeface="Arial" pitchFamily="34" charset="0"/>
                        </a:rPr>
                        <a:t>DetailedContact</a:t>
                      </a:r>
                      <a:r>
                        <a:rPr lang="en-GB" sz="1000" b="1" dirty="0" smtClean="0">
                          <a:solidFill>
                            <a:schemeClr val="tx1"/>
                          </a:solidFill>
                          <a:latin typeface="Arial" pitchFamily="34" charset="0"/>
                          <a:cs typeface="Arial" pitchFamily="34" charset="0"/>
                        </a:rPr>
                        <a:t>/</a:t>
                      </a:r>
                      <a:r>
                        <a:rPr lang="en-GB" sz="1000" b="1" dirty="0" err="1" smtClean="0">
                          <a:solidFill>
                            <a:schemeClr val="tx1"/>
                          </a:solidFill>
                          <a:latin typeface="Arial" pitchFamily="34" charset="0"/>
                          <a:cs typeface="Arial" pitchFamily="34" charset="0"/>
                        </a:rPr>
                        <a:t>FirstName</a:t>
                      </a:r>
                      <a:endParaRPr lang="en-GB" sz="1000" b="1" dirty="0">
                        <a:solidFill>
                          <a:schemeClr val="tx1"/>
                        </a:solidFill>
                        <a:latin typeface="Arial" pitchFamily="34" charset="0"/>
                        <a:cs typeface="Arial" pitchFamily="34" charset="0"/>
                      </a:endParaRPr>
                    </a:p>
                  </a:txBody>
                  <a:tcPr marL="91450" marR="91450" marT="45663" marB="45663"/>
                </a:tc>
                <a:tc>
                  <a:txBody>
                    <a:bodyPr/>
                    <a:lstStyle/>
                    <a:p>
                      <a:pPr algn="ctr"/>
                      <a:r>
                        <a:rPr lang="en-GB" sz="1000" dirty="0" smtClean="0">
                          <a:solidFill>
                            <a:schemeClr val="tx1"/>
                          </a:solidFill>
                          <a:latin typeface="Arial" pitchFamily="34" charset="0"/>
                          <a:cs typeface="Arial" pitchFamily="34" charset="0"/>
                        </a:rPr>
                        <a:t>50</a:t>
                      </a:r>
                      <a:endParaRPr lang="en-GB" sz="1000" dirty="0">
                        <a:solidFill>
                          <a:schemeClr val="tx1"/>
                        </a:solidFill>
                        <a:latin typeface="Arial" pitchFamily="34" charset="0"/>
                        <a:cs typeface="Arial" pitchFamily="34" charset="0"/>
                      </a:endParaRPr>
                    </a:p>
                  </a:txBody>
                  <a:tcPr marL="91450" marR="91450" marT="45663" marB="45663"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latin typeface="Arial" pitchFamily="34" charset="0"/>
                          <a:cs typeface="Arial" pitchFamily="34" charset="0"/>
                        </a:rPr>
                        <a:t>Amendable</a:t>
                      </a:r>
                    </a:p>
                  </a:txBody>
                  <a:tcPr marL="91450" marR="91450" marT="45663" marB="45663" anchor="ctr"/>
                </a:tc>
                <a:tc>
                  <a:txBody>
                    <a:bodyPr/>
                    <a:lstStyle/>
                    <a:p>
                      <a:r>
                        <a:rPr lang="en-GB" sz="1000" dirty="0" smtClean="0">
                          <a:solidFill>
                            <a:schemeClr val="tx1"/>
                          </a:solidFill>
                          <a:latin typeface="Arial" pitchFamily="34" charset="0"/>
                          <a:cs typeface="Arial" pitchFamily="34" charset="0"/>
                        </a:rPr>
                        <a:t>First Name of the person within your organisation to contact for any enquiries </a:t>
                      </a:r>
                    </a:p>
                  </a:txBody>
                  <a:tcPr marL="91450" marR="91450" marT="45695" marB="45695"/>
                </a:tc>
              </a:tr>
              <a:tr h="634609">
                <a:tc>
                  <a:txBody>
                    <a:bodyPr/>
                    <a:lstStyle/>
                    <a:p>
                      <a:r>
                        <a:rPr lang="en-GB" sz="1000" b="1" dirty="0" smtClean="0">
                          <a:solidFill>
                            <a:schemeClr val="tx1"/>
                          </a:solidFill>
                          <a:latin typeface="Arial" pitchFamily="34" charset="0"/>
                          <a:cs typeface="Arial" pitchFamily="34" charset="0"/>
                        </a:rPr>
                        <a:t>//</a:t>
                      </a:r>
                      <a:r>
                        <a:rPr lang="en-GB" sz="1000" b="1" dirty="0" err="1" smtClean="0">
                          <a:solidFill>
                            <a:schemeClr val="tx1"/>
                          </a:solidFill>
                          <a:latin typeface="Arial" pitchFamily="34" charset="0"/>
                          <a:cs typeface="Arial" pitchFamily="34" charset="0"/>
                        </a:rPr>
                        <a:t>TroubleReportContact</a:t>
                      </a:r>
                      <a:r>
                        <a:rPr lang="en-GB" sz="1000" b="1" dirty="0" smtClean="0">
                          <a:solidFill>
                            <a:schemeClr val="tx1"/>
                          </a:solidFill>
                          <a:latin typeface="Arial" pitchFamily="34" charset="0"/>
                          <a:cs typeface="Arial" pitchFamily="34" charset="0"/>
                        </a:rPr>
                        <a:t>/</a:t>
                      </a:r>
                      <a:r>
                        <a:rPr lang="en-GB" sz="1000" b="1" dirty="0" err="1" smtClean="0">
                          <a:solidFill>
                            <a:schemeClr val="tx1"/>
                          </a:solidFill>
                          <a:latin typeface="Arial" pitchFamily="34" charset="0"/>
                          <a:cs typeface="Arial" pitchFamily="34" charset="0"/>
                        </a:rPr>
                        <a:t>DetailedContact</a:t>
                      </a:r>
                      <a:r>
                        <a:rPr lang="en-GB" sz="1000" b="1" dirty="0" smtClean="0">
                          <a:solidFill>
                            <a:schemeClr val="tx1"/>
                          </a:solidFill>
                          <a:latin typeface="Arial" pitchFamily="34" charset="0"/>
                          <a:cs typeface="Arial" pitchFamily="34" charset="0"/>
                        </a:rPr>
                        <a:t>/Telephone</a:t>
                      </a:r>
                    </a:p>
                  </a:txBody>
                  <a:tcPr marL="91450" marR="91450" marT="45663" marB="45663"/>
                </a:tc>
                <a:tc>
                  <a:txBody>
                    <a:bodyPr/>
                    <a:lstStyle/>
                    <a:p>
                      <a:pPr algn="ctr"/>
                      <a:r>
                        <a:rPr lang="en-GB" sz="1000" dirty="0" smtClean="0">
                          <a:solidFill>
                            <a:schemeClr val="tx1"/>
                          </a:solidFill>
                          <a:latin typeface="Arial" pitchFamily="34" charset="0"/>
                          <a:cs typeface="Arial" pitchFamily="34" charset="0"/>
                        </a:rPr>
                        <a:t>11</a:t>
                      </a:r>
                      <a:endParaRPr lang="en-GB" sz="1000" dirty="0">
                        <a:solidFill>
                          <a:schemeClr val="tx1"/>
                        </a:solidFill>
                        <a:latin typeface="Arial" pitchFamily="34" charset="0"/>
                        <a:cs typeface="Arial" pitchFamily="34" charset="0"/>
                      </a:endParaRPr>
                    </a:p>
                  </a:txBody>
                  <a:tcPr marL="91450" marR="91450" marT="45663" marB="45663"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latin typeface="Arial" pitchFamily="34" charset="0"/>
                          <a:cs typeface="Arial" pitchFamily="34" charset="0"/>
                        </a:rPr>
                        <a:t>Amendable</a:t>
                      </a:r>
                    </a:p>
                  </a:txBody>
                  <a:tcPr marL="91450" marR="91450" marT="45663" marB="45663"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kern="1200" dirty="0" smtClean="0">
                          <a:solidFill>
                            <a:schemeClr val="tx1"/>
                          </a:solidFill>
                          <a:latin typeface="Arial" pitchFamily="34" charset="0"/>
                          <a:ea typeface="+mn-ea"/>
                          <a:cs typeface="Arial" pitchFamily="34" charset="0"/>
                        </a:rPr>
                        <a:t>Number to call within  your organisation to contact for any enquiries </a:t>
                      </a:r>
                    </a:p>
                  </a:txBody>
                  <a:tcPr marL="91450" marR="91450" marT="45663" marB="45663"/>
                </a:tc>
              </a:tr>
              <a:tr h="649442">
                <a:tc>
                  <a:txBody>
                    <a:bodyPr/>
                    <a:lstStyle/>
                    <a:p>
                      <a:pPr marL="0" algn="l" defTabSz="457200" rtl="0" eaLnBrk="1" latinLnBrk="0" hangingPunct="1"/>
                      <a:r>
                        <a:rPr lang="en-GB" sz="1000" b="1" kern="1200" dirty="0" smtClean="0">
                          <a:solidFill>
                            <a:schemeClr val="tx1"/>
                          </a:solidFill>
                          <a:latin typeface="Arial" pitchFamily="34" charset="0"/>
                          <a:ea typeface="+mn-ea"/>
                          <a:cs typeface="Arial" pitchFamily="34" charset="0"/>
                        </a:rPr>
                        <a:t>//</a:t>
                      </a:r>
                      <a:r>
                        <a:rPr lang="en-GB" sz="1000" b="1" kern="1200" dirty="0" err="1" smtClean="0">
                          <a:solidFill>
                            <a:schemeClr val="tx1"/>
                          </a:solidFill>
                          <a:latin typeface="Arial" pitchFamily="34" charset="0"/>
                          <a:ea typeface="+mn-ea"/>
                          <a:cs typeface="Arial" pitchFamily="34" charset="0"/>
                        </a:rPr>
                        <a:t>TroubleReportContact</a:t>
                      </a:r>
                      <a:r>
                        <a:rPr lang="en-GB" sz="1000" b="1" kern="1200" dirty="0" smtClean="0">
                          <a:solidFill>
                            <a:schemeClr val="tx1"/>
                          </a:solidFill>
                          <a:latin typeface="Arial" pitchFamily="34" charset="0"/>
                          <a:ea typeface="+mn-ea"/>
                          <a:cs typeface="Arial" pitchFamily="34" charset="0"/>
                        </a:rPr>
                        <a:t>/</a:t>
                      </a:r>
                      <a:r>
                        <a:rPr lang="en-GB" sz="1000" b="1" kern="1200" dirty="0" err="1" smtClean="0">
                          <a:solidFill>
                            <a:schemeClr val="tx1"/>
                          </a:solidFill>
                          <a:latin typeface="Arial" pitchFamily="34" charset="0"/>
                          <a:ea typeface="+mn-ea"/>
                          <a:cs typeface="Arial" pitchFamily="34" charset="0"/>
                        </a:rPr>
                        <a:t>DetailedContact</a:t>
                      </a:r>
                      <a:r>
                        <a:rPr lang="en-GB" sz="1000" b="1" kern="1200" dirty="0" smtClean="0">
                          <a:solidFill>
                            <a:schemeClr val="tx1"/>
                          </a:solidFill>
                          <a:latin typeface="Arial" pitchFamily="34" charset="0"/>
                          <a:ea typeface="+mn-ea"/>
                          <a:cs typeface="Arial" pitchFamily="34" charset="0"/>
                        </a:rPr>
                        <a:t>/Email</a:t>
                      </a:r>
                      <a:endParaRPr lang="en-GB" sz="1000" b="1" kern="1200" dirty="0">
                        <a:solidFill>
                          <a:schemeClr val="tx1"/>
                        </a:solidFill>
                        <a:latin typeface="Arial" pitchFamily="34" charset="0"/>
                        <a:ea typeface="+mn-ea"/>
                        <a:cs typeface="Arial" pitchFamily="34" charset="0"/>
                      </a:endParaRPr>
                    </a:p>
                  </a:txBody>
                  <a:tcPr marL="91450" marR="91450" marT="45663" marB="45663"/>
                </a:tc>
                <a:tc>
                  <a:txBody>
                    <a:bodyPr/>
                    <a:lstStyle/>
                    <a:p>
                      <a:pPr algn="ctr"/>
                      <a:r>
                        <a:rPr lang="en-GB" sz="1000" dirty="0" smtClean="0">
                          <a:solidFill>
                            <a:schemeClr val="tx1"/>
                          </a:solidFill>
                          <a:latin typeface="Arial" pitchFamily="34" charset="0"/>
                          <a:cs typeface="Arial" pitchFamily="34" charset="0"/>
                        </a:rPr>
                        <a:t>100</a:t>
                      </a:r>
                      <a:endParaRPr lang="en-GB" sz="1000" dirty="0">
                        <a:solidFill>
                          <a:schemeClr val="tx1"/>
                        </a:solidFill>
                        <a:latin typeface="Arial" pitchFamily="34" charset="0"/>
                        <a:cs typeface="Arial" pitchFamily="34" charset="0"/>
                      </a:endParaRPr>
                    </a:p>
                  </a:txBody>
                  <a:tcPr marL="91450" marR="91450" marT="45663" marB="45663"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latin typeface="Arial" pitchFamily="34" charset="0"/>
                          <a:cs typeface="Arial" pitchFamily="34" charset="0"/>
                        </a:rPr>
                        <a:t>Amendable</a:t>
                      </a:r>
                    </a:p>
                  </a:txBody>
                  <a:tcPr marL="91450" marR="91450" marT="45663" marB="45663"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kern="1200" dirty="0" smtClean="0">
                          <a:solidFill>
                            <a:schemeClr val="tx1"/>
                          </a:solidFill>
                          <a:latin typeface="Arial" pitchFamily="34" charset="0"/>
                          <a:ea typeface="+mn-ea"/>
                          <a:cs typeface="Arial" pitchFamily="34" charset="0"/>
                        </a:rPr>
                        <a:t>E-mail address to mail to within your organisation to contact for any enquiries</a:t>
                      </a:r>
                    </a:p>
                  </a:txBody>
                  <a:tcPr marL="91450" marR="91450" marT="45663" marB="45663"/>
                </a:tc>
              </a:tr>
            </a:tbl>
          </a:graphicData>
        </a:graphic>
      </p:graphicFrame>
    </p:spTree>
    <p:extLst>
      <p:ext uri="{BB962C8B-B14F-4D97-AF65-F5344CB8AC3E}">
        <p14:creationId xmlns:p14="http://schemas.microsoft.com/office/powerpoint/2010/main" val="3871314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ltLang="en-US" dirty="0">
                <a:latin typeface="Arial" panose="020B0604020202020204" pitchFamily="34" charset="0"/>
                <a:ea typeface="ＭＳ Ｐゴシック" panose="020B0600070205080204" pitchFamily="34" charset="-128"/>
                <a:cs typeface="Arial" panose="020B0604020202020204" pitchFamily="34" charset="0"/>
              </a:rPr>
              <a:t>Appendix </a:t>
            </a:r>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A</a:t>
            </a:r>
            <a:endParaRPr lang="en-GB" dirty="0"/>
          </a:p>
        </p:txBody>
      </p:sp>
      <p:sp>
        <p:nvSpPr>
          <p:cNvPr id="4" name="Text Placeholder 3"/>
          <p:cNvSpPr>
            <a:spLocks noGrp="1"/>
          </p:cNvSpPr>
          <p:nvPr>
            <p:ph type="body" sz="quarter" idx="10"/>
          </p:nvPr>
        </p:nvSpPr>
        <p:spPr/>
        <p:txBody>
          <a:bodyPr/>
          <a:lstStyle/>
          <a:p>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RAMS </a:t>
            </a:r>
            <a:r>
              <a:rPr lang="en-GB" altLang="en-US" dirty="0">
                <a:latin typeface="Arial" panose="020B0604020202020204" pitchFamily="34" charset="0"/>
                <a:ea typeface="ＭＳ Ｐゴシック" panose="020B0600070205080204" pitchFamily="34" charset="-128"/>
                <a:cs typeface="Arial" panose="020B0604020202020204" pitchFamily="34" charset="0"/>
              </a:rPr>
              <a:t>statements</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289838107"/>
              </p:ext>
            </p:extLst>
          </p:nvPr>
        </p:nvGraphicFramePr>
        <p:xfrm>
          <a:off x="244475" y="1928813"/>
          <a:ext cx="8318500" cy="4053076"/>
        </p:xfrm>
        <a:graphic>
          <a:graphicData uri="http://schemas.openxmlformats.org/drawingml/2006/table">
            <a:tbl>
              <a:tblPr firstRow="1" bandRow="1">
                <a:tableStyleId>{6E25E649-3F16-4E02-A733-19D2CDBF48F0}</a:tableStyleId>
              </a:tblPr>
              <a:tblGrid>
                <a:gridCol w="8318500"/>
              </a:tblGrid>
              <a:tr h="243823">
                <a:tc>
                  <a:txBody>
                    <a:bodyPr/>
                    <a:lstStyle/>
                    <a:p>
                      <a:pPr algn="ctr"/>
                      <a:r>
                        <a:rPr lang="en-GB" sz="1300" dirty="0" smtClean="0">
                          <a:latin typeface="Arial" panose="020B0604020202020204" pitchFamily="34" charset="0"/>
                          <a:cs typeface="Arial" panose="020B0604020202020204" pitchFamily="34" charset="0"/>
                        </a:rPr>
                        <a:t>RAMS Statement for</a:t>
                      </a:r>
                      <a:r>
                        <a:rPr lang="en-GB" sz="1300" baseline="0" dirty="0" smtClean="0">
                          <a:latin typeface="Arial" panose="020B0604020202020204" pitchFamily="34" charset="0"/>
                          <a:cs typeface="Arial" panose="020B0604020202020204" pitchFamily="34" charset="0"/>
                        </a:rPr>
                        <a:t> inclusion within HSHazard Notes</a:t>
                      </a:r>
                      <a:endParaRPr lang="en-GB" sz="1300" b="1" dirty="0">
                        <a:latin typeface="Arial" pitchFamily="34" charset="0"/>
                        <a:cs typeface="Arial" pitchFamily="34" charset="0"/>
                      </a:endParaRPr>
                    </a:p>
                  </a:txBody>
                  <a:tcPr marL="91436" marR="91436" marT="45707" marB="45707"/>
                </a:tc>
              </a:tr>
              <a:tr h="24382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300" kern="1200" dirty="0" smtClean="0">
                          <a:effectLst/>
                          <a:latin typeface="Arial" panose="020B0604020202020204" pitchFamily="34" charset="0"/>
                          <a:cs typeface="Arial" panose="020B0604020202020204" pitchFamily="34" charset="0"/>
                        </a:rPr>
                        <a:t>RAMS</a:t>
                      </a:r>
                      <a:r>
                        <a:rPr lang="en-GB" sz="1300" kern="1200" baseline="0" dirty="0" smtClean="0">
                          <a:effectLst/>
                          <a:latin typeface="Arial" panose="020B0604020202020204" pitchFamily="34" charset="0"/>
                          <a:cs typeface="Arial" panose="020B0604020202020204" pitchFamily="34" charset="0"/>
                        </a:rPr>
                        <a:t> Generic supplied to customer</a:t>
                      </a:r>
                      <a:endParaRPr lang="en-GB" sz="1300" kern="1200" dirty="0" smtClean="0">
                        <a:solidFill>
                          <a:schemeClr val="dk1"/>
                        </a:solidFill>
                        <a:effectLst/>
                        <a:latin typeface="Arial" pitchFamily="34" charset="0"/>
                        <a:ea typeface="+mn-ea"/>
                        <a:cs typeface="Arial" pitchFamily="34" charset="0"/>
                      </a:endParaRPr>
                    </a:p>
                  </a:txBody>
                  <a:tcPr marL="91436" marR="91436" marT="45707" marB="45707"/>
                </a:tc>
              </a:tr>
              <a:tr h="24382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300" kern="1200" dirty="0" smtClean="0">
                          <a:effectLst/>
                          <a:latin typeface="Arial" panose="020B0604020202020204" pitchFamily="34" charset="0"/>
                          <a:cs typeface="Arial" panose="020B0604020202020204" pitchFamily="34" charset="0"/>
                        </a:rPr>
                        <a:t>RAMS 1 Cabling at EU Premises supplied to customer</a:t>
                      </a:r>
                      <a:endParaRPr lang="en-GB" sz="1300" kern="1200" dirty="0" smtClean="0">
                        <a:solidFill>
                          <a:schemeClr val="dk1"/>
                        </a:solidFill>
                        <a:effectLst/>
                        <a:latin typeface="Arial" pitchFamily="34" charset="0"/>
                        <a:ea typeface="+mn-ea"/>
                        <a:cs typeface="Arial" pitchFamily="34" charset="0"/>
                      </a:endParaRPr>
                    </a:p>
                  </a:txBody>
                  <a:tcPr marL="91436" marR="91436" marT="45707" marB="45707"/>
                </a:tc>
              </a:tr>
              <a:tr h="24382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300" kern="1200" dirty="0" smtClean="0">
                          <a:effectLst/>
                          <a:latin typeface="Arial" panose="020B0604020202020204" pitchFamily="34" charset="0"/>
                          <a:cs typeface="Arial" panose="020B0604020202020204" pitchFamily="34" charset="0"/>
                        </a:rPr>
                        <a:t>RAMS 3 Blown Fibre at EU Premises supplied to customer</a:t>
                      </a:r>
                      <a:endParaRPr lang="en-GB" sz="1300" kern="1200" dirty="0" smtClean="0">
                        <a:solidFill>
                          <a:schemeClr val="dk1"/>
                        </a:solidFill>
                        <a:effectLst/>
                        <a:latin typeface="Arial" pitchFamily="34" charset="0"/>
                        <a:ea typeface="+mn-ea"/>
                        <a:cs typeface="Arial" pitchFamily="34" charset="0"/>
                      </a:endParaRPr>
                    </a:p>
                  </a:txBody>
                  <a:tcPr marL="91436" marR="91436" marT="45707" marB="45707"/>
                </a:tc>
              </a:tr>
              <a:tr h="24382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300" kern="1200" dirty="0" smtClean="0">
                          <a:effectLst/>
                          <a:latin typeface="Arial" panose="020B0604020202020204" pitchFamily="34" charset="0"/>
                          <a:cs typeface="Arial" panose="020B0604020202020204" pitchFamily="34" charset="0"/>
                        </a:rPr>
                        <a:t>RAMS 4 Pole Erection / Cabling supplied to customer</a:t>
                      </a:r>
                      <a:endParaRPr lang="en-GB" sz="1300" kern="1200" dirty="0" smtClean="0">
                        <a:solidFill>
                          <a:schemeClr val="dk1"/>
                        </a:solidFill>
                        <a:effectLst/>
                        <a:latin typeface="Arial" pitchFamily="34" charset="0"/>
                        <a:ea typeface="+mn-ea"/>
                        <a:cs typeface="Arial" pitchFamily="34" charset="0"/>
                      </a:endParaRPr>
                    </a:p>
                  </a:txBody>
                  <a:tcPr marL="91436" marR="91436" marT="45707" marB="45707"/>
                </a:tc>
              </a:tr>
              <a:tr h="24382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300" kern="1200" dirty="0" smtClean="0">
                          <a:effectLst/>
                          <a:latin typeface="Arial" panose="020B0604020202020204" pitchFamily="34" charset="0"/>
                          <a:cs typeface="Arial" panose="020B0604020202020204" pitchFamily="34" charset="0"/>
                        </a:rPr>
                        <a:t>RAMS 6 Installation of Wideband Eqpt supplied to customer</a:t>
                      </a:r>
                      <a:endParaRPr lang="en-GB" sz="1300" kern="1200" dirty="0" smtClean="0">
                        <a:solidFill>
                          <a:schemeClr val="dk1"/>
                        </a:solidFill>
                        <a:effectLst/>
                        <a:latin typeface="Arial" pitchFamily="34" charset="0"/>
                        <a:ea typeface="+mn-ea"/>
                        <a:cs typeface="Arial" pitchFamily="34" charset="0"/>
                      </a:endParaRPr>
                    </a:p>
                  </a:txBody>
                  <a:tcPr marL="91436" marR="91436" marT="45707" marB="45707"/>
                </a:tc>
              </a:tr>
              <a:tr h="24377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300" kern="1200" dirty="0" smtClean="0">
                          <a:effectLst/>
                          <a:latin typeface="Arial" panose="020B0604020202020204" pitchFamily="34" charset="0"/>
                          <a:cs typeface="Arial" panose="020B0604020202020204" pitchFamily="34" charset="0"/>
                        </a:rPr>
                        <a:t>RAMS 7 Installation of Ductwork supplied to customer</a:t>
                      </a:r>
                      <a:endParaRPr lang="en-GB" sz="1300" kern="1200" dirty="0" smtClean="0">
                        <a:solidFill>
                          <a:schemeClr val="dk1"/>
                        </a:solidFill>
                        <a:effectLst/>
                        <a:latin typeface="Arial" pitchFamily="34" charset="0"/>
                        <a:ea typeface="+mn-ea"/>
                        <a:cs typeface="Arial" pitchFamily="34" charset="0"/>
                      </a:endParaRPr>
                    </a:p>
                  </a:txBody>
                  <a:tcPr marL="91436" marR="91436" marT="45682" marB="45682"/>
                </a:tc>
              </a:tr>
              <a:tr h="24377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300" kern="1200" dirty="0" smtClean="0">
                          <a:effectLst/>
                          <a:latin typeface="Arial" panose="020B0604020202020204" pitchFamily="34" charset="0"/>
                          <a:cs typeface="Arial" panose="020B0604020202020204" pitchFamily="34" charset="0"/>
                        </a:rPr>
                        <a:t>RAMS 8 Working at Airports supplied to customer</a:t>
                      </a:r>
                      <a:endParaRPr lang="en-GB" sz="1300" kern="1200" dirty="0" smtClean="0">
                        <a:solidFill>
                          <a:schemeClr val="dk1"/>
                        </a:solidFill>
                        <a:effectLst/>
                        <a:latin typeface="Arial" pitchFamily="34" charset="0"/>
                        <a:ea typeface="+mn-ea"/>
                        <a:cs typeface="Arial" pitchFamily="34" charset="0"/>
                      </a:endParaRPr>
                    </a:p>
                  </a:txBody>
                  <a:tcPr marL="91436" marR="91436" marT="45682" marB="45682"/>
                </a:tc>
              </a:tr>
              <a:tr h="24377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300" kern="1200" dirty="0" smtClean="0">
                          <a:effectLst/>
                          <a:latin typeface="Arial" panose="020B0604020202020204" pitchFamily="34" charset="0"/>
                          <a:cs typeface="Arial" panose="020B0604020202020204" pitchFamily="34" charset="0"/>
                        </a:rPr>
                        <a:t>RAMS 9 Surveying for cabling at Airports supplied to customer</a:t>
                      </a:r>
                      <a:endParaRPr lang="en-GB" sz="1300" kern="1200" dirty="0" smtClean="0">
                        <a:solidFill>
                          <a:schemeClr val="dk1"/>
                        </a:solidFill>
                        <a:effectLst/>
                        <a:latin typeface="Arial" pitchFamily="34" charset="0"/>
                        <a:ea typeface="+mn-ea"/>
                        <a:cs typeface="Arial" pitchFamily="34" charset="0"/>
                      </a:endParaRPr>
                    </a:p>
                  </a:txBody>
                  <a:tcPr marL="91436" marR="91436" marT="45682" marB="45682"/>
                </a:tc>
              </a:tr>
              <a:tr h="24377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300" kern="1200" dirty="0" smtClean="0">
                          <a:effectLst/>
                          <a:latin typeface="Arial" panose="020B0604020202020204" pitchFamily="34" charset="0"/>
                          <a:cs typeface="Arial" panose="020B0604020202020204" pitchFamily="34" charset="0"/>
                        </a:rPr>
                        <a:t>RAMS 10 Working in the Overhead Network supplied to customer</a:t>
                      </a:r>
                      <a:endParaRPr lang="en-GB" sz="1300" kern="1200" dirty="0" smtClean="0">
                        <a:solidFill>
                          <a:schemeClr val="dk1"/>
                        </a:solidFill>
                        <a:effectLst/>
                        <a:latin typeface="Arial" pitchFamily="34" charset="0"/>
                        <a:ea typeface="+mn-ea"/>
                        <a:cs typeface="Arial" pitchFamily="34" charset="0"/>
                      </a:endParaRPr>
                    </a:p>
                  </a:txBody>
                  <a:tcPr marL="91436" marR="91436" marT="45682" marB="45682"/>
                </a:tc>
              </a:tr>
              <a:tr h="24377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300" kern="1200" dirty="0" smtClean="0">
                          <a:effectLst/>
                          <a:latin typeface="Arial" panose="020B0604020202020204" pitchFamily="34" charset="0"/>
                          <a:cs typeface="Arial" panose="020B0604020202020204" pitchFamily="34" charset="0"/>
                        </a:rPr>
                        <a:t>RAMS 11 Cabling and Working in UG Structures supplied to customer</a:t>
                      </a:r>
                      <a:endParaRPr lang="en-GB" sz="1300" kern="1200" dirty="0" smtClean="0">
                        <a:solidFill>
                          <a:schemeClr val="dk1"/>
                        </a:solidFill>
                        <a:effectLst/>
                        <a:latin typeface="Arial" pitchFamily="34" charset="0"/>
                        <a:ea typeface="+mn-ea"/>
                        <a:cs typeface="Arial" pitchFamily="34" charset="0"/>
                      </a:endParaRPr>
                    </a:p>
                  </a:txBody>
                  <a:tcPr marL="91436" marR="91436" marT="45682" marB="45682"/>
                </a:tc>
              </a:tr>
              <a:tr h="24377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300" kern="1200" dirty="0" smtClean="0">
                          <a:effectLst/>
                          <a:latin typeface="Arial" panose="020B0604020202020204" pitchFamily="34" charset="0"/>
                          <a:cs typeface="Arial" panose="020B0604020202020204" pitchFamily="34" charset="0"/>
                        </a:rPr>
                        <a:t>RAMS 12 Internal Cabling / NTEs supplied to customer</a:t>
                      </a:r>
                      <a:endParaRPr lang="en-GB" sz="1300" kern="1200" dirty="0" smtClean="0">
                        <a:solidFill>
                          <a:schemeClr val="dk1"/>
                        </a:solidFill>
                        <a:effectLst/>
                        <a:latin typeface="Arial" pitchFamily="34" charset="0"/>
                        <a:ea typeface="+mn-ea"/>
                        <a:cs typeface="Arial" pitchFamily="34" charset="0"/>
                      </a:endParaRPr>
                    </a:p>
                  </a:txBody>
                  <a:tcPr marL="91436" marR="91436" marT="45682" marB="45682"/>
                </a:tc>
              </a:tr>
              <a:tr h="24377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300" kern="1200" dirty="0" smtClean="0">
                          <a:effectLst/>
                          <a:latin typeface="Arial" panose="020B0604020202020204" pitchFamily="34" charset="0"/>
                          <a:cs typeface="Arial" panose="020B0604020202020204" pitchFamily="34" charset="0"/>
                        </a:rPr>
                        <a:t>RAMS 16 Surveying an Office Building supplied to customer</a:t>
                      </a:r>
                      <a:endParaRPr lang="en-GB" sz="1300" kern="1200" dirty="0" smtClean="0">
                        <a:solidFill>
                          <a:schemeClr val="dk1"/>
                        </a:solidFill>
                        <a:effectLst/>
                        <a:latin typeface="Arial" pitchFamily="34" charset="0"/>
                        <a:ea typeface="+mn-ea"/>
                        <a:cs typeface="Arial" pitchFamily="34" charset="0"/>
                      </a:endParaRPr>
                    </a:p>
                  </a:txBody>
                  <a:tcPr marL="91436" marR="91436" marT="45682" marB="45682"/>
                </a:tc>
              </a:tr>
              <a:tr h="24377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300" kern="1200" dirty="0" smtClean="0">
                          <a:effectLst/>
                          <a:latin typeface="Arial" panose="020B0604020202020204" pitchFamily="34" charset="0"/>
                          <a:cs typeface="Arial" panose="020B0604020202020204" pitchFamily="34" charset="0"/>
                        </a:rPr>
                        <a:t>RAMS 20 Provision of PSTN supplied to customer</a:t>
                      </a:r>
                      <a:endParaRPr lang="en-GB" sz="1300" kern="1200" dirty="0" smtClean="0">
                        <a:solidFill>
                          <a:schemeClr val="dk1"/>
                        </a:solidFill>
                        <a:effectLst/>
                        <a:latin typeface="Arial" pitchFamily="34" charset="0"/>
                        <a:ea typeface="+mn-ea"/>
                        <a:cs typeface="Arial" pitchFamily="34" charset="0"/>
                      </a:endParaRPr>
                    </a:p>
                  </a:txBody>
                  <a:tcPr marL="91436" marR="91436" marT="45682" marB="45682"/>
                </a:tc>
              </a:tr>
            </a:tbl>
          </a:graphicData>
        </a:graphic>
      </p:graphicFrame>
      <p:sp>
        <p:nvSpPr>
          <p:cNvPr id="6" name="TextBox 5"/>
          <p:cNvSpPr txBox="1"/>
          <p:nvPr/>
        </p:nvSpPr>
        <p:spPr>
          <a:xfrm>
            <a:off x="8962164" y="6611112"/>
            <a:ext cx="190980" cy="246888"/>
          </a:xfrm>
          <a:prstGeom prst="rect">
            <a:avLst/>
          </a:prstGeom>
          <a:noFill/>
        </p:spPr>
        <p:txBody>
          <a:bodyPr wrap="square" lIns="0" tIns="0" rIns="0" bIns="0" rtlCol="0">
            <a:noAutofit/>
          </a:bodyPr>
          <a:lstStyle/>
          <a:p>
            <a:r>
              <a:rPr lang="en-GB" sz="1200" dirty="0" smtClean="0">
                <a:latin typeface="Arial" panose="020B0604020202020204" pitchFamily="34" charset="0"/>
                <a:cs typeface="Arial" panose="020B0604020202020204" pitchFamily="34" charset="0"/>
              </a:rPr>
              <a:t>22</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946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GB" sz="1300" dirty="0">
                <a:latin typeface="Arial" panose="020B0604020202020204" pitchFamily="34" charset="0"/>
                <a:ea typeface="MS PGothic" pitchFamily="34" charset="-128"/>
                <a:cs typeface="Arial" panose="020B0604020202020204" pitchFamily="34" charset="0"/>
              </a:rPr>
              <a:t>If you have been advised via Manage Line Plant Availability (MLPA) or the Line Test Dialogue Service that the premises is served by an internal Distribution Point, this will indicate that one is located somewhere inside your customer’s building or building complex and could be in a room that requires separate access, an example of what an Internal DP looks like is illustrated below</a:t>
            </a:r>
            <a:endParaRPr lang="en-GB" sz="13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GB" altLang="en-US" dirty="0">
                <a:latin typeface="Arial" panose="020B0604020202020204" pitchFamily="34" charset="0"/>
                <a:ea typeface="ＭＳ Ｐゴシック" panose="020B0600070205080204" pitchFamily="34" charset="-128"/>
                <a:cs typeface="Arial" panose="020B0604020202020204" pitchFamily="34" charset="0"/>
              </a:rPr>
              <a:t>Appendix B</a:t>
            </a:r>
            <a:endParaRPr lang="en-GB" dirty="0"/>
          </a:p>
        </p:txBody>
      </p:sp>
      <p:sp>
        <p:nvSpPr>
          <p:cNvPr id="4" name="Text Placeholder 3"/>
          <p:cNvSpPr>
            <a:spLocks noGrp="1"/>
          </p:cNvSpPr>
          <p:nvPr>
            <p:ph type="body" sz="quarter" idx="10"/>
          </p:nvPr>
        </p:nvSpPr>
        <p:spPr/>
        <p:txBody>
          <a:bodyPr/>
          <a:lstStyle/>
          <a:p>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Example Internal </a:t>
            </a:r>
            <a:r>
              <a:rPr lang="en-GB" altLang="en-US" dirty="0">
                <a:latin typeface="Arial" panose="020B0604020202020204" pitchFamily="34" charset="0"/>
                <a:ea typeface="ＭＳ Ｐゴシック" panose="020B0600070205080204" pitchFamily="34" charset="-128"/>
                <a:cs typeface="Arial" panose="020B0604020202020204" pitchFamily="34" charset="0"/>
              </a:rPr>
              <a:t>DP</a:t>
            </a:r>
            <a:endParaRPr lang="en-GB"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9463" y="2651888"/>
            <a:ext cx="2505075" cy="314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962164" y="6611112"/>
            <a:ext cx="190980" cy="246888"/>
          </a:xfrm>
          <a:prstGeom prst="rect">
            <a:avLst/>
          </a:prstGeom>
          <a:noFill/>
        </p:spPr>
        <p:txBody>
          <a:bodyPr wrap="square" lIns="0" tIns="0" rIns="0" bIns="0" rtlCol="0">
            <a:noAutofit/>
          </a:bodyPr>
          <a:lstStyle/>
          <a:p>
            <a:r>
              <a:rPr lang="en-GB" sz="1200" dirty="0" smtClean="0">
                <a:latin typeface="Arial" panose="020B0604020202020204" pitchFamily="34" charset="0"/>
                <a:cs typeface="Arial" panose="020B0604020202020204" pitchFamily="34" charset="0"/>
              </a:rPr>
              <a:t>23</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7816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ltLang="en-US" dirty="0">
                <a:latin typeface="Arial" panose="020B0604020202020204" pitchFamily="34" charset="0"/>
                <a:ea typeface="ＭＳ Ｐゴシック" panose="020B0600070205080204" pitchFamily="34" charset="-128"/>
                <a:cs typeface="Arial" panose="020B0604020202020204" pitchFamily="34" charset="0"/>
              </a:rPr>
              <a:t>Appendix </a:t>
            </a:r>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C</a:t>
            </a:r>
            <a:endParaRPr lang="en-GB" dirty="0"/>
          </a:p>
        </p:txBody>
      </p:sp>
      <p:sp>
        <p:nvSpPr>
          <p:cNvPr id="4" name="Text Placeholder 3"/>
          <p:cNvSpPr>
            <a:spLocks noGrp="1"/>
          </p:cNvSpPr>
          <p:nvPr>
            <p:ph type="body" sz="quarter" idx="10"/>
          </p:nvPr>
        </p:nvSpPr>
        <p:spPr/>
        <p:txBody>
          <a:bodyPr/>
          <a:lstStyle/>
          <a:p>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Long Description </a:t>
            </a:r>
            <a:r>
              <a:rPr lang="en-GB" altLang="en-US" dirty="0">
                <a:latin typeface="Arial" panose="020B0604020202020204" pitchFamily="34" charset="0"/>
                <a:ea typeface="ＭＳ Ｐゴシック" panose="020B0600070205080204" pitchFamily="34" charset="-128"/>
                <a:cs typeface="Arial" panose="020B0604020202020204" pitchFamily="34" charset="0"/>
              </a:rPr>
              <a:t>Example Questions – Part 1</a:t>
            </a:r>
            <a:r>
              <a:rPr lang="en-GB" altLang="en-US" sz="1200" dirty="0">
                <a:latin typeface="Arial" panose="020B0604020202020204" pitchFamily="34" charset="0"/>
                <a:ea typeface="ＭＳ Ｐゴシック" panose="020B0600070205080204" pitchFamily="34" charset="-128"/>
                <a:cs typeface="Arial" panose="020B0604020202020204" pitchFamily="34" charset="0"/>
              </a:rPr>
              <a:t/>
            </a:r>
            <a:br>
              <a:rPr lang="en-GB" altLang="en-US" sz="1200" dirty="0">
                <a:latin typeface="Arial" panose="020B0604020202020204" pitchFamily="34" charset="0"/>
                <a:ea typeface="ＭＳ Ｐゴシック" panose="020B0600070205080204" pitchFamily="34" charset="-128"/>
                <a:cs typeface="Arial" panose="020B0604020202020204" pitchFamily="34" charset="0"/>
              </a:rPr>
            </a:br>
            <a:r>
              <a:rPr lang="en-GB" altLang="en-US" sz="1200" dirty="0">
                <a:latin typeface="Arial" panose="020B0604020202020204" pitchFamily="34" charset="0"/>
                <a:ea typeface="ＭＳ Ｐゴシック" panose="020B0600070205080204" pitchFamily="34" charset="-128"/>
                <a:cs typeface="Arial" panose="020B0604020202020204" pitchFamily="34" charset="0"/>
              </a:rPr>
              <a:t>Data Source Legend - EC = End Customer, CP = Communication Provider</a:t>
            </a:r>
            <a:endParaRPr lang="en-GB" sz="1200" dirty="0"/>
          </a:p>
        </p:txBody>
      </p:sp>
      <p:graphicFrame>
        <p:nvGraphicFramePr>
          <p:cNvPr id="5" name="Table 4"/>
          <p:cNvGraphicFramePr>
            <a:graphicFrameLocks noGrp="1"/>
          </p:cNvGraphicFramePr>
          <p:nvPr>
            <p:extLst>
              <p:ext uri="{D42A27DB-BD31-4B8C-83A1-F6EECF244321}">
                <p14:modId xmlns:p14="http://schemas.microsoft.com/office/powerpoint/2010/main" val="1558604355"/>
              </p:ext>
            </p:extLst>
          </p:nvPr>
        </p:nvGraphicFramePr>
        <p:xfrm>
          <a:off x="56172" y="1284045"/>
          <a:ext cx="9051926" cy="5315709"/>
        </p:xfrm>
        <a:graphic>
          <a:graphicData uri="http://schemas.openxmlformats.org/drawingml/2006/table">
            <a:tbl>
              <a:tblPr firstRow="1" bandRow="1">
                <a:tableStyleId>{5940675A-B579-460E-94D1-54222C63F5DA}</a:tableStyleId>
              </a:tblPr>
              <a:tblGrid>
                <a:gridCol w="361757"/>
                <a:gridCol w="4430908"/>
                <a:gridCol w="3514367"/>
                <a:gridCol w="744894"/>
              </a:tblGrid>
              <a:tr h="405041">
                <a:tc>
                  <a:txBody>
                    <a:bodyPr/>
                    <a:lstStyle/>
                    <a:p>
                      <a:pPr algn="ctr" rtl="0" fontAlgn="b"/>
                      <a:r>
                        <a:rPr lang="en-GB" sz="1100" b="1" u="none" strike="noStrike" dirty="0" smtClean="0">
                          <a:effectLst/>
                          <a:latin typeface="Arial" panose="020B0604020202020204" pitchFamily="34" charset="0"/>
                          <a:cs typeface="Arial" panose="020B0604020202020204" pitchFamily="34" charset="0"/>
                        </a:rPr>
                        <a:t>No.</a:t>
                      </a:r>
                      <a:endParaRPr lang="en-GB" sz="1100" b="1"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b"/>
                </a:tc>
                <a:tc>
                  <a:txBody>
                    <a:bodyPr/>
                    <a:lstStyle/>
                    <a:p>
                      <a:pPr algn="ctr" rtl="0" fontAlgn="ctr"/>
                      <a:r>
                        <a:rPr lang="en-GB" sz="1100" b="1" u="none" strike="noStrike" dirty="0">
                          <a:effectLst/>
                          <a:latin typeface="Arial" panose="020B0604020202020204" pitchFamily="34" charset="0"/>
                          <a:cs typeface="Arial" panose="020B0604020202020204" pitchFamily="34" charset="0"/>
                        </a:rPr>
                        <a:t>Question Description</a:t>
                      </a:r>
                      <a:endParaRPr lang="en-GB" sz="1100" b="1"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ctr"/>
                      <a:r>
                        <a:rPr lang="en-GB" sz="1100" b="1" u="none" strike="noStrike" dirty="0">
                          <a:effectLst/>
                          <a:latin typeface="Arial" panose="020B0604020202020204" pitchFamily="34" charset="0"/>
                          <a:cs typeface="Arial" panose="020B0604020202020204" pitchFamily="34" charset="0"/>
                        </a:rPr>
                        <a:t>Sample Answers</a:t>
                      </a:r>
                      <a:endParaRPr lang="en-GB" sz="1100" b="1"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ctr"/>
                      <a:r>
                        <a:rPr lang="en-GB" sz="1100" b="1" u="none" strike="noStrike" dirty="0">
                          <a:effectLst/>
                          <a:latin typeface="Arial" panose="020B0604020202020204" pitchFamily="34" charset="0"/>
                          <a:cs typeface="Arial" panose="020B0604020202020204" pitchFamily="34" charset="0"/>
                        </a:rPr>
                        <a:t>Data </a:t>
                      </a:r>
                      <a:r>
                        <a:rPr lang="en-GB" sz="1100" b="1" u="none" strike="noStrike" dirty="0" smtClean="0">
                          <a:effectLst/>
                          <a:latin typeface="Arial" panose="020B0604020202020204" pitchFamily="34" charset="0"/>
                          <a:cs typeface="Arial" panose="020B0604020202020204" pitchFamily="34" charset="0"/>
                        </a:rPr>
                        <a:t>Source</a:t>
                      </a:r>
                      <a:endParaRPr lang="en-GB" sz="1100" b="1"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r>
              <a:tr h="184285">
                <a:tc>
                  <a:txBody>
                    <a:bodyPr/>
                    <a:lstStyle/>
                    <a:p>
                      <a:pPr algn="ctr" rtl="0" fontAlgn="b"/>
                      <a:r>
                        <a:rPr lang="en-GB" sz="1100" b="1" u="none" strike="noStrike" dirty="0">
                          <a:effectLst/>
                          <a:latin typeface="Arial" panose="020B0604020202020204" pitchFamily="34" charset="0"/>
                          <a:cs typeface="Arial" panose="020B0604020202020204" pitchFamily="34" charset="0"/>
                        </a:rPr>
                        <a:t>1</a:t>
                      </a:r>
                      <a:endParaRPr lang="en-GB" sz="1100" b="1"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noFill/>
                  </a:tcPr>
                </a:tc>
                <a:tc>
                  <a:txBody>
                    <a:bodyPr/>
                    <a:lstStyle/>
                    <a:p>
                      <a:pPr algn="ctr" rtl="0" fontAlgn="b"/>
                      <a:r>
                        <a:rPr lang="en-GB" sz="1100" u="none" strike="noStrike">
                          <a:effectLst/>
                          <a:latin typeface="Arial" panose="020B0604020202020204" pitchFamily="34" charset="0"/>
                          <a:cs typeface="Arial" panose="020B0604020202020204" pitchFamily="34" charset="0"/>
                        </a:rPr>
                        <a:t>When did the Problem First Occur?</a:t>
                      </a:r>
                      <a:endParaRPr lang="en-GB" sz="1100" b="0" i="0" u="none" strike="noStrike">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a:effectLst/>
                          <a:latin typeface="Arial" panose="020B0604020202020204" pitchFamily="34" charset="0"/>
                          <a:cs typeface="Arial" panose="020B0604020202020204" pitchFamily="34" charset="0"/>
                        </a:rPr>
                        <a:t>i.e. 01/12/2015</a:t>
                      </a:r>
                      <a:endParaRPr lang="en-GB" sz="1100" b="0" i="0" u="none" strike="noStrike">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b="0" i="0" u="none" strike="noStrike" dirty="0" smtClean="0">
                          <a:solidFill>
                            <a:schemeClr val="tx1"/>
                          </a:solidFill>
                          <a:effectLst/>
                          <a:latin typeface="Arial" panose="020B0604020202020204" pitchFamily="34" charset="0"/>
                          <a:cs typeface="Arial" panose="020B0604020202020204" pitchFamily="34" charset="0"/>
                        </a:rPr>
                        <a:t>EC</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r>
              <a:tr h="184285">
                <a:tc>
                  <a:txBody>
                    <a:bodyPr/>
                    <a:lstStyle/>
                    <a:p>
                      <a:pPr algn="ctr" rtl="0" fontAlgn="b"/>
                      <a:r>
                        <a:rPr lang="en-GB" sz="1100" b="1" u="none" strike="noStrike" dirty="0">
                          <a:effectLst/>
                          <a:latin typeface="Arial" panose="020B0604020202020204" pitchFamily="34" charset="0"/>
                          <a:cs typeface="Arial" panose="020B0604020202020204" pitchFamily="34" charset="0"/>
                        </a:rPr>
                        <a:t>1A</a:t>
                      </a:r>
                      <a:endParaRPr lang="en-GB" sz="1100" b="1"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noFill/>
                  </a:tcPr>
                </a:tc>
                <a:tc>
                  <a:txBody>
                    <a:bodyPr/>
                    <a:lstStyle/>
                    <a:p>
                      <a:pPr algn="ctr" rtl="0" fontAlgn="b"/>
                      <a:r>
                        <a:rPr lang="en-GB" sz="1100" u="none" strike="noStrike">
                          <a:effectLst/>
                          <a:latin typeface="Arial" panose="020B0604020202020204" pitchFamily="34" charset="0"/>
                          <a:cs typeface="Arial" panose="020B0604020202020204" pitchFamily="34" charset="0"/>
                        </a:rPr>
                        <a:t>When did the service last work?</a:t>
                      </a:r>
                      <a:endParaRPr lang="en-GB" sz="1100" b="0" i="0" u="none" strike="noStrike">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a:effectLst/>
                          <a:latin typeface="Arial" panose="020B0604020202020204" pitchFamily="34" charset="0"/>
                          <a:cs typeface="Arial" panose="020B0604020202020204" pitchFamily="34" charset="0"/>
                        </a:rPr>
                        <a:t>i.e. 01/12/2015</a:t>
                      </a:r>
                      <a:endParaRPr lang="en-GB" sz="1100" b="0" i="0" u="none" strike="noStrike">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dirty="0">
                          <a:effectLst/>
                          <a:latin typeface="Arial" panose="020B0604020202020204" pitchFamily="34" charset="0"/>
                          <a:cs typeface="Arial" panose="020B0604020202020204" pitchFamily="34" charset="0"/>
                        </a:rPr>
                        <a:t>EC</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r>
              <a:tr h="184285">
                <a:tc>
                  <a:txBody>
                    <a:bodyPr/>
                    <a:lstStyle/>
                    <a:p>
                      <a:pPr algn="ctr" rtl="0" fontAlgn="b"/>
                      <a:r>
                        <a:rPr lang="en-GB" sz="1100" b="1" u="none" strike="noStrike" dirty="0">
                          <a:effectLst/>
                          <a:latin typeface="Arial" panose="020B0604020202020204" pitchFamily="34" charset="0"/>
                          <a:cs typeface="Arial" panose="020B0604020202020204" pitchFamily="34" charset="0"/>
                        </a:rPr>
                        <a:t>2</a:t>
                      </a:r>
                      <a:endParaRPr lang="en-GB" sz="1100" b="1"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noFill/>
                  </a:tcPr>
                </a:tc>
                <a:tc>
                  <a:txBody>
                    <a:bodyPr/>
                    <a:lstStyle/>
                    <a:p>
                      <a:pPr algn="ctr" rtl="0" fontAlgn="b"/>
                      <a:r>
                        <a:rPr lang="en-GB" sz="1100" u="none" strike="noStrike">
                          <a:effectLst/>
                          <a:latin typeface="Arial" panose="020B0604020202020204" pitchFamily="34" charset="0"/>
                          <a:cs typeface="Arial" panose="020B0604020202020204" pitchFamily="34" charset="0"/>
                        </a:rPr>
                        <a:t>Has your service ever worked?</a:t>
                      </a:r>
                      <a:endParaRPr lang="en-GB" sz="1100" b="0" i="0" u="none" strike="noStrike">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a:effectLst/>
                          <a:latin typeface="Arial" panose="020B0604020202020204" pitchFamily="34" charset="0"/>
                          <a:cs typeface="Arial" panose="020B0604020202020204" pitchFamily="34" charset="0"/>
                        </a:rPr>
                        <a:t>Yes/No</a:t>
                      </a:r>
                      <a:endParaRPr lang="en-GB" sz="1100" b="0" i="0" u="none" strike="noStrike">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dirty="0">
                          <a:effectLst/>
                          <a:latin typeface="Arial" panose="020B0604020202020204" pitchFamily="34" charset="0"/>
                          <a:cs typeface="Arial" panose="020B0604020202020204" pitchFamily="34" charset="0"/>
                        </a:rPr>
                        <a:t>EC or CP</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r>
              <a:tr h="725341">
                <a:tc>
                  <a:txBody>
                    <a:bodyPr/>
                    <a:lstStyle/>
                    <a:p>
                      <a:pPr algn="ctr" rtl="0" fontAlgn="b"/>
                      <a:r>
                        <a:rPr lang="en-GB" sz="1100" b="1" u="none" strike="noStrike" dirty="0">
                          <a:effectLst/>
                          <a:latin typeface="Arial" panose="020B0604020202020204" pitchFamily="34" charset="0"/>
                          <a:cs typeface="Arial" panose="020B0604020202020204" pitchFamily="34" charset="0"/>
                        </a:rPr>
                        <a:t>3</a:t>
                      </a:r>
                      <a:endParaRPr lang="en-GB" sz="1100" b="1"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noFill/>
                  </a:tcPr>
                </a:tc>
                <a:tc>
                  <a:txBody>
                    <a:bodyPr/>
                    <a:lstStyle/>
                    <a:p>
                      <a:pPr algn="ctr" rtl="0" fontAlgn="b"/>
                      <a:r>
                        <a:rPr lang="en-GB" sz="1100" u="none" strike="noStrike" dirty="0">
                          <a:effectLst/>
                          <a:latin typeface="Arial" panose="020B0604020202020204" pitchFamily="34" charset="0"/>
                          <a:cs typeface="Arial" panose="020B0604020202020204" pitchFamily="34" charset="0"/>
                        </a:rPr>
                        <a:t>Have you made any recent changes to your service?</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dirty="0">
                          <a:effectLst/>
                          <a:latin typeface="Arial" panose="020B0604020202020204" pitchFamily="34" charset="0"/>
                          <a:cs typeface="Arial" panose="020B0604020202020204" pitchFamily="34" charset="0"/>
                        </a:rPr>
                        <a:t>Yes/No - if yes please indicate i.e. Broadband speed capped (CP provided) OR New router installed (EC or CP) OR a New Line has been provided OR Transfer of service recently completed (EC provided)</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dirty="0">
                          <a:effectLst/>
                          <a:latin typeface="Arial" panose="020B0604020202020204" pitchFamily="34" charset="0"/>
                          <a:cs typeface="Arial" panose="020B0604020202020204" pitchFamily="34" charset="0"/>
                        </a:rPr>
                        <a:t>EC or CP</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r>
              <a:tr h="364637">
                <a:tc>
                  <a:txBody>
                    <a:bodyPr/>
                    <a:lstStyle/>
                    <a:p>
                      <a:pPr algn="ctr" rtl="0" fontAlgn="b"/>
                      <a:r>
                        <a:rPr lang="en-GB" sz="1100" b="1" u="none" strike="noStrike" dirty="0">
                          <a:effectLst/>
                          <a:latin typeface="Arial" panose="020B0604020202020204" pitchFamily="34" charset="0"/>
                          <a:cs typeface="Arial" panose="020B0604020202020204" pitchFamily="34" charset="0"/>
                        </a:rPr>
                        <a:t>4</a:t>
                      </a:r>
                      <a:endParaRPr lang="en-GB" sz="1100" b="1"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noFill/>
                  </a:tcPr>
                </a:tc>
                <a:tc>
                  <a:txBody>
                    <a:bodyPr/>
                    <a:lstStyle/>
                    <a:p>
                      <a:pPr algn="ctr" rtl="0" fontAlgn="b"/>
                      <a:r>
                        <a:rPr lang="en-GB" sz="1100" u="none" strike="noStrike" dirty="0">
                          <a:effectLst/>
                          <a:latin typeface="Arial" panose="020B0604020202020204" pitchFamily="34" charset="0"/>
                          <a:cs typeface="Arial" panose="020B0604020202020204" pitchFamily="34" charset="0"/>
                        </a:rPr>
                        <a:t>What equipment/service is the End Customer </a:t>
                      </a:r>
                      <a:r>
                        <a:rPr lang="en-GB" sz="1100" u="none" strike="noStrike" dirty="0" smtClean="0">
                          <a:effectLst/>
                          <a:latin typeface="Arial" panose="020B0604020202020204" pitchFamily="34" charset="0"/>
                          <a:cs typeface="Arial" panose="020B0604020202020204" pitchFamily="34" charset="0"/>
                        </a:rPr>
                        <a:t>using </a:t>
                      </a:r>
                      <a:r>
                        <a:rPr lang="en-GB" sz="1100" u="none" strike="noStrike" dirty="0">
                          <a:effectLst/>
                          <a:latin typeface="Arial" panose="020B0604020202020204" pitchFamily="34" charset="0"/>
                          <a:cs typeface="Arial" panose="020B0604020202020204" pitchFamily="34" charset="0"/>
                        </a:rPr>
                        <a:t>on this line that is impacted by this Problem?</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a:effectLst/>
                          <a:latin typeface="Arial" panose="020B0604020202020204" pitchFamily="34" charset="0"/>
                          <a:cs typeface="Arial" panose="020B0604020202020204" pitchFamily="34" charset="0"/>
                        </a:rPr>
                        <a:t>e.g. Phone, STB, HD TV, Cisco Ethernet Router etc.</a:t>
                      </a:r>
                      <a:endParaRPr lang="en-GB" sz="1100" b="0" i="0" u="none" strike="noStrike">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a:effectLst/>
                          <a:latin typeface="Arial" panose="020B0604020202020204" pitchFamily="34" charset="0"/>
                          <a:cs typeface="Arial" panose="020B0604020202020204" pitchFamily="34" charset="0"/>
                        </a:rPr>
                        <a:t>EC</a:t>
                      </a:r>
                      <a:endParaRPr lang="en-GB" sz="1100" b="0" i="0" u="none" strike="noStrike">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r>
              <a:tr h="184285">
                <a:tc>
                  <a:txBody>
                    <a:bodyPr/>
                    <a:lstStyle/>
                    <a:p>
                      <a:pPr algn="ctr" rtl="0" fontAlgn="b"/>
                      <a:r>
                        <a:rPr lang="en-GB" sz="1100" b="1" u="none" strike="noStrike" dirty="0">
                          <a:effectLst/>
                          <a:latin typeface="Arial" panose="020B0604020202020204" pitchFamily="34" charset="0"/>
                          <a:cs typeface="Arial" panose="020B0604020202020204" pitchFamily="34" charset="0"/>
                        </a:rPr>
                        <a:t>5</a:t>
                      </a:r>
                      <a:endParaRPr lang="en-GB" sz="1100" b="1"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noFill/>
                  </a:tcPr>
                </a:tc>
                <a:tc>
                  <a:txBody>
                    <a:bodyPr/>
                    <a:lstStyle/>
                    <a:p>
                      <a:pPr algn="ctr" rtl="0" fontAlgn="b"/>
                      <a:r>
                        <a:rPr lang="en-GB" sz="1100" u="none" strike="noStrike">
                          <a:effectLst/>
                          <a:latin typeface="Arial" panose="020B0604020202020204" pitchFamily="34" charset="0"/>
                          <a:cs typeface="Arial" panose="020B0604020202020204" pitchFamily="34" charset="0"/>
                        </a:rPr>
                        <a:t>Where is the impacted service located?</a:t>
                      </a:r>
                      <a:endParaRPr lang="en-GB" sz="1100" b="0" i="0" u="none" strike="noStrike">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a:effectLst/>
                          <a:latin typeface="Arial" panose="020B0604020202020204" pitchFamily="34" charset="0"/>
                          <a:cs typeface="Arial" panose="020B0604020202020204" pitchFamily="34" charset="0"/>
                        </a:rPr>
                        <a:t>e.g. office 7 floor 2, STB in living room, router in study, etc</a:t>
                      </a:r>
                      <a:endParaRPr lang="en-GB" sz="1100" b="0" i="0" u="none" strike="noStrike">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a:effectLst/>
                          <a:latin typeface="Arial" panose="020B0604020202020204" pitchFamily="34" charset="0"/>
                          <a:cs typeface="Arial" panose="020B0604020202020204" pitchFamily="34" charset="0"/>
                        </a:rPr>
                        <a:t>EC</a:t>
                      </a:r>
                      <a:endParaRPr lang="en-GB" sz="1100" b="0" i="0" u="none" strike="noStrike">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r>
              <a:tr h="364637">
                <a:tc>
                  <a:txBody>
                    <a:bodyPr/>
                    <a:lstStyle/>
                    <a:p>
                      <a:pPr algn="ctr" rtl="0" fontAlgn="b"/>
                      <a:r>
                        <a:rPr lang="en-GB" sz="1100" b="1" u="none" strike="noStrike" dirty="0">
                          <a:effectLst/>
                          <a:latin typeface="Arial" panose="020B0604020202020204" pitchFamily="34" charset="0"/>
                          <a:cs typeface="Arial" panose="020B0604020202020204" pitchFamily="34" charset="0"/>
                        </a:rPr>
                        <a:t>6</a:t>
                      </a:r>
                      <a:endParaRPr lang="en-GB" sz="1100" b="1"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noFill/>
                  </a:tcPr>
                </a:tc>
                <a:tc>
                  <a:txBody>
                    <a:bodyPr/>
                    <a:lstStyle/>
                    <a:p>
                      <a:pPr algn="ctr" rtl="0" fontAlgn="b"/>
                      <a:r>
                        <a:rPr lang="en-GB" sz="1100" u="none" strike="noStrike" dirty="0">
                          <a:effectLst/>
                          <a:latin typeface="Arial" panose="020B0604020202020204" pitchFamily="34" charset="0"/>
                          <a:cs typeface="Arial" panose="020B0604020202020204" pitchFamily="34" charset="0"/>
                        </a:rPr>
                        <a:t>What services are impacted by this Problem e.g. Broadband or Voice?</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a:effectLst/>
                          <a:latin typeface="Arial" panose="020B0604020202020204" pitchFamily="34" charset="0"/>
                          <a:cs typeface="Arial" panose="020B0604020202020204" pitchFamily="34" charset="0"/>
                        </a:rPr>
                        <a:t>broadband and voice, BB, TV and Voice, BB only, Bonded Copper Solution etc. </a:t>
                      </a:r>
                      <a:endParaRPr lang="en-GB" sz="1100" b="0" i="0" u="none" strike="noStrike">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a:effectLst/>
                          <a:latin typeface="Arial" panose="020B0604020202020204" pitchFamily="34" charset="0"/>
                          <a:cs typeface="Arial" panose="020B0604020202020204" pitchFamily="34" charset="0"/>
                        </a:rPr>
                        <a:t>EC or CP</a:t>
                      </a:r>
                      <a:endParaRPr lang="en-GB" sz="1100" b="0" i="0" u="none" strike="noStrike">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r>
              <a:tr h="725341">
                <a:tc>
                  <a:txBody>
                    <a:bodyPr/>
                    <a:lstStyle/>
                    <a:p>
                      <a:pPr algn="ctr" rtl="0" fontAlgn="b"/>
                      <a:r>
                        <a:rPr lang="en-GB" sz="1100" b="1" u="none" strike="noStrike" dirty="0">
                          <a:effectLst/>
                          <a:latin typeface="Arial" panose="020B0604020202020204" pitchFamily="34" charset="0"/>
                          <a:cs typeface="Arial" panose="020B0604020202020204" pitchFamily="34" charset="0"/>
                        </a:rPr>
                        <a:t>7</a:t>
                      </a:r>
                      <a:endParaRPr lang="en-GB" sz="1100" b="1"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noFill/>
                  </a:tcPr>
                </a:tc>
                <a:tc>
                  <a:txBody>
                    <a:bodyPr/>
                    <a:lstStyle/>
                    <a:p>
                      <a:pPr algn="ctr" rtl="0" fontAlgn="b"/>
                      <a:r>
                        <a:rPr lang="en-GB" sz="1100" u="none" strike="noStrike" dirty="0">
                          <a:effectLst/>
                          <a:latin typeface="Arial" panose="020B0604020202020204" pitchFamily="34" charset="0"/>
                          <a:cs typeface="Arial" panose="020B0604020202020204" pitchFamily="34" charset="0"/>
                        </a:rPr>
                        <a:t>Is the End Customer able to receive </a:t>
                      </a:r>
                      <a:r>
                        <a:rPr lang="en-GB" sz="1100" u="none" strike="noStrike" dirty="0" smtClean="0">
                          <a:effectLst/>
                          <a:latin typeface="Arial" panose="020B0604020202020204" pitchFamily="34" charset="0"/>
                          <a:cs typeface="Arial" panose="020B0604020202020204" pitchFamily="34" charset="0"/>
                        </a:rPr>
                        <a:t>incoming </a:t>
                      </a:r>
                      <a:r>
                        <a:rPr lang="en-GB" sz="1100" u="none" strike="noStrike" dirty="0">
                          <a:effectLst/>
                          <a:latin typeface="Arial" panose="020B0604020202020204" pitchFamily="34" charset="0"/>
                          <a:cs typeface="Arial" panose="020B0604020202020204" pitchFamily="34" charset="0"/>
                        </a:rPr>
                        <a:t>c</a:t>
                      </a:r>
                      <a:r>
                        <a:rPr lang="en-GB" sz="1100" u="none" strike="noStrike" dirty="0" smtClean="0">
                          <a:effectLst/>
                          <a:latin typeface="Arial" panose="020B0604020202020204" pitchFamily="34" charset="0"/>
                          <a:cs typeface="Arial" panose="020B0604020202020204" pitchFamily="34" charset="0"/>
                        </a:rPr>
                        <a:t>alls </a:t>
                      </a:r>
                      <a:r>
                        <a:rPr lang="en-GB" sz="1100" u="none" strike="noStrike" dirty="0">
                          <a:effectLst/>
                          <a:latin typeface="Arial" panose="020B0604020202020204" pitchFamily="34" charset="0"/>
                          <a:cs typeface="Arial" panose="020B0604020202020204" pitchFamily="34" charset="0"/>
                        </a:rPr>
                        <a:t>and make outgoing calls?</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dirty="0">
                          <a:effectLst/>
                          <a:latin typeface="Arial" panose="020B0604020202020204" pitchFamily="34" charset="0"/>
                          <a:cs typeface="Arial" panose="020B0604020202020204" pitchFamily="34" charset="0"/>
                        </a:rPr>
                        <a:t>Incoming and Outgoing, Incoming Only, Outgoing Only, None or Not Using Voice Service. (Record if the voice service is also faulty or if the customer is unable to verify if the voice service is working)</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a:effectLst/>
                          <a:latin typeface="Arial" panose="020B0604020202020204" pitchFamily="34" charset="0"/>
                          <a:cs typeface="Arial" panose="020B0604020202020204" pitchFamily="34" charset="0"/>
                        </a:rPr>
                        <a:t>EC</a:t>
                      </a:r>
                      <a:endParaRPr lang="en-GB" sz="1100" b="0" i="0" u="none" strike="noStrike">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r>
              <a:tr h="364637">
                <a:tc>
                  <a:txBody>
                    <a:bodyPr/>
                    <a:lstStyle/>
                    <a:p>
                      <a:pPr algn="ctr" rtl="0" fontAlgn="b"/>
                      <a:r>
                        <a:rPr lang="en-GB" sz="1100" b="1" u="none" strike="noStrike" dirty="0">
                          <a:effectLst/>
                          <a:latin typeface="Arial" panose="020B0604020202020204" pitchFamily="34" charset="0"/>
                          <a:cs typeface="Arial" panose="020B0604020202020204" pitchFamily="34" charset="0"/>
                        </a:rPr>
                        <a:t>8</a:t>
                      </a:r>
                      <a:endParaRPr lang="en-GB" sz="1100" b="1"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noFill/>
                  </a:tcPr>
                </a:tc>
                <a:tc>
                  <a:txBody>
                    <a:bodyPr/>
                    <a:lstStyle/>
                    <a:p>
                      <a:pPr algn="ctr" rtl="0" fontAlgn="b"/>
                      <a:r>
                        <a:rPr lang="en-GB" sz="1100" u="none" strike="noStrike" dirty="0">
                          <a:effectLst/>
                          <a:latin typeface="Arial" panose="020B0604020202020204" pitchFamily="34" charset="0"/>
                          <a:cs typeface="Arial" panose="020B0604020202020204" pitchFamily="34" charset="0"/>
                        </a:rPr>
                        <a:t>Is the End customer experiencing problems on all calls or only certain numbers?</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a:effectLst/>
                          <a:latin typeface="Arial" panose="020B0604020202020204" pitchFamily="34" charset="0"/>
                          <a:cs typeface="Arial" panose="020B0604020202020204" pitchFamily="34" charset="0"/>
                        </a:rPr>
                        <a:t>All calls or certain numbers only</a:t>
                      </a:r>
                      <a:endParaRPr lang="en-GB" sz="1100" b="0" i="0" u="none" strike="noStrike">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a:effectLst/>
                          <a:latin typeface="Arial" panose="020B0604020202020204" pitchFamily="34" charset="0"/>
                          <a:cs typeface="Arial" panose="020B0604020202020204" pitchFamily="34" charset="0"/>
                        </a:rPr>
                        <a:t>EC</a:t>
                      </a:r>
                      <a:endParaRPr lang="en-GB" sz="1100" b="0" i="0" u="none" strike="noStrike">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r>
              <a:tr h="184285">
                <a:tc>
                  <a:txBody>
                    <a:bodyPr/>
                    <a:lstStyle/>
                    <a:p>
                      <a:pPr algn="ctr" rtl="0" fontAlgn="b"/>
                      <a:r>
                        <a:rPr lang="en-GB" sz="1100" b="1" u="none" strike="noStrike" dirty="0">
                          <a:effectLst/>
                          <a:latin typeface="Arial" panose="020B0604020202020204" pitchFamily="34" charset="0"/>
                          <a:cs typeface="Arial" panose="020B0604020202020204" pitchFamily="34" charset="0"/>
                        </a:rPr>
                        <a:t>9</a:t>
                      </a:r>
                      <a:endParaRPr lang="en-GB" sz="1100" b="1"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noFill/>
                  </a:tcPr>
                </a:tc>
                <a:tc>
                  <a:txBody>
                    <a:bodyPr/>
                    <a:lstStyle/>
                    <a:p>
                      <a:pPr algn="ctr" rtl="0" fontAlgn="b"/>
                      <a:r>
                        <a:rPr lang="en-GB" sz="1100" u="none" strike="noStrike" dirty="0">
                          <a:effectLst/>
                          <a:latin typeface="Arial" panose="020B0604020202020204" pitchFamily="34" charset="0"/>
                          <a:cs typeface="Arial" panose="020B0604020202020204" pitchFamily="34" charset="0"/>
                        </a:rPr>
                        <a:t>What numbers does the End Customer experience problems to/from?</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a:effectLst/>
                          <a:latin typeface="Arial" panose="020B0604020202020204" pitchFamily="34" charset="0"/>
                          <a:cs typeface="Arial" panose="020B0604020202020204" pitchFamily="34" charset="0"/>
                        </a:rPr>
                        <a:t>e.g. All numbers or 0800800151 and 01234567890</a:t>
                      </a:r>
                      <a:endParaRPr lang="en-GB" sz="1100" b="0" i="0" u="none" strike="noStrike">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a:effectLst/>
                          <a:latin typeface="Arial" panose="020B0604020202020204" pitchFamily="34" charset="0"/>
                          <a:cs typeface="Arial" panose="020B0604020202020204" pitchFamily="34" charset="0"/>
                        </a:rPr>
                        <a:t>EC</a:t>
                      </a:r>
                      <a:endParaRPr lang="en-GB" sz="1100" b="0" i="0" u="none" strike="noStrike">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r>
              <a:tr h="184285">
                <a:tc>
                  <a:txBody>
                    <a:bodyPr/>
                    <a:lstStyle/>
                    <a:p>
                      <a:pPr algn="ctr" rtl="0" fontAlgn="b"/>
                      <a:r>
                        <a:rPr lang="en-GB" sz="1100" b="1" u="none" strike="noStrike" dirty="0">
                          <a:effectLst/>
                          <a:latin typeface="Arial" panose="020B0604020202020204" pitchFamily="34" charset="0"/>
                          <a:cs typeface="Arial" panose="020B0604020202020204" pitchFamily="34" charset="0"/>
                        </a:rPr>
                        <a:t>10</a:t>
                      </a:r>
                      <a:endParaRPr lang="en-GB" sz="1100" b="1"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noFill/>
                  </a:tcPr>
                </a:tc>
                <a:tc>
                  <a:txBody>
                    <a:bodyPr/>
                    <a:lstStyle/>
                    <a:p>
                      <a:pPr algn="ctr" rtl="0" fontAlgn="b"/>
                      <a:r>
                        <a:rPr lang="en-GB" sz="1100" u="none" strike="noStrike" dirty="0">
                          <a:effectLst/>
                          <a:latin typeface="Arial" panose="020B0604020202020204" pitchFamily="34" charset="0"/>
                          <a:cs typeface="Arial" panose="020B0604020202020204" pitchFamily="34" charset="0"/>
                        </a:rPr>
                        <a:t>Is the Problem intermittent or permanent?</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a:effectLst/>
                          <a:latin typeface="Arial" panose="020B0604020202020204" pitchFamily="34" charset="0"/>
                          <a:cs typeface="Arial" panose="020B0604020202020204" pitchFamily="34" charset="0"/>
                        </a:rPr>
                        <a:t>Intermittant or Permanent</a:t>
                      </a:r>
                      <a:endParaRPr lang="en-GB" sz="1100" b="0" i="0" u="none" strike="noStrike">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a:effectLst/>
                          <a:latin typeface="Arial" panose="020B0604020202020204" pitchFamily="34" charset="0"/>
                          <a:cs typeface="Arial" panose="020B0604020202020204" pitchFamily="34" charset="0"/>
                        </a:rPr>
                        <a:t>EC or CP</a:t>
                      </a:r>
                      <a:endParaRPr lang="en-GB" sz="1100" b="0" i="0" u="none" strike="noStrike">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r>
              <a:tr h="184285">
                <a:tc>
                  <a:txBody>
                    <a:bodyPr/>
                    <a:lstStyle/>
                    <a:p>
                      <a:pPr algn="ctr" rtl="0" fontAlgn="b"/>
                      <a:r>
                        <a:rPr lang="en-GB" sz="1100" b="1" u="none" strike="noStrike" dirty="0">
                          <a:effectLst/>
                          <a:latin typeface="Arial" panose="020B0604020202020204" pitchFamily="34" charset="0"/>
                          <a:cs typeface="Arial" panose="020B0604020202020204" pitchFamily="34" charset="0"/>
                        </a:rPr>
                        <a:t>11</a:t>
                      </a:r>
                      <a:endParaRPr lang="en-GB" sz="1100" b="1"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noFill/>
                  </a:tcPr>
                </a:tc>
                <a:tc>
                  <a:txBody>
                    <a:bodyPr/>
                    <a:lstStyle/>
                    <a:p>
                      <a:pPr algn="ctr" rtl="0" fontAlgn="b"/>
                      <a:r>
                        <a:rPr lang="en-GB" sz="1100" u="none" strike="noStrike" dirty="0">
                          <a:effectLst/>
                          <a:latin typeface="Arial" panose="020B0604020202020204" pitchFamily="34" charset="0"/>
                          <a:cs typeface="Arial" panose="020B0604020202020204" pitchFamily="34" charset="0"/>
                        </a:rPr>
                        <a:t>Is the Problem a total loss or partial loss of service?</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a:effectLst/>
                          <a:latin typeface="Arial" panose="020B0604020202020204" pitchFamily="34" charset="0"/>
                          <a:cs typeface="Arial" panose="020B0604020202020204" pitchFamily="34" charset="0"/>
                        </a:rPr>
                        <a:t>Total Loss or Partial Loss</a:t>
                      </a:r>
                      <a:endParaRPr lang="en-GB" sz="1100" b="0" i="0" u="none" strike="noStrike">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a:effectLst/>
                          <a:latin typeface="Arial" panose="020B0604020202020204" pitchFamily="34" charset="0"/>
                          <a:cs typeface="Arial" panose="020B0604020202020204" pitchFamily="34" charset="0"/>
                        </a:rPr>
                        <a:t>EC or CP</a:t>
                      </a:r>
                      <a:endParaRPr lang="en-GB" sz="1100" b="0" i="0" u="none" strike="noStrike">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r>
              <a:tr h="184285">
                <a:tc>
                  <a:txBody>
                    <a:bodyPr/>
                    <a:lstStyle/>
                    <a:p>
                      <a:pPr algn="ctr" rtl="0" fontAlgn="b"/>
                      <a:r>
                        <a:rPr lang="en-GB" sz="1100" b="1" u="none" strike="noStrike" dirty="0">
                          <a:effectLst/>
                          <a:latin typeface="Arial" panose="020B0604020202020204" pitchFamily="34" charset="0"/>
                          <a:cs typeface="Arial" panose="020B0604020202020204" pitchFamily="34" charset="0"/>
                        </a:rPr>
                        <a:t>12</a:t>
                      </a:r>
                      <a:endParaRPr lang="en-GB" sz="1100" b="1"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noFill/>
                  </a:tcPr>
                </a:tc>
                <a:tc>
                  <a:txBody>
                    <a:bodyPr/>
                    <a:lstStyle/>
                    <a:p>
                      <a:pPr algn="ctr" rtl="0" fontAlgn="b"/>
                      <a:r>
                        <a:rPr lang="en-GB" sz="1100" u="none" strike="noStrike" dirty="0">
                          <a:effectLst/>
                          <a:latin typeface="Arial" panose="020B0604020202020204" pitchFamily="34" charset="0"/>
                          <a:cs typeface="Arial" panose="020B0604020202020204" pitchFamily="34" charset="0"/>
                        </a:rPr>
                        <a:t>Frequency &amp; </a:t>
                      </a:r>
                      <a:r>
                        <a:rPr lang="en-GB" sz="1100" u="none" strike="noStrike" dirty="0" err="1">
                          <a:effectLst/>
                          <a:latin typeface="Arial" panose="020B0604020202020204" pitchFamily="34" charset="0"/>
                          <a:cs typeface="Arial" panose="020B0604020202020204" pitchFamily="34" charset="0"/>
                        </a:rPr>
                        <a:t>Duraton</a:t>
                      </a:r>
                      <a:r>
                        <a:rPr lang="en-GB" sz="1100" u="none" strike="noStrike" dirty="0">
                          <a:effectLst/>
                          <a:latin typeface="Arial" panose="020B0604020202020204" pitchFamily="34" charset="0"/>
                          <a:cs typeface="Arial" panose="020B0604020202020204" pitchFamily="34" charset="0"/>
                        </a:rPr>
                        <a:t> of Problem ?</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a:effectLst/>
                          <a:latin typeface="Arial" panose="020B0604020202020204" pitchFamily="34" charset="0"/>
                          <a:cs typeface="Arial" panose="020B0604020202020204" pitchFamily="34" charset="0"/>
                        </a:rPr>
                        <a:t>Only if intermittant - e.g. every day for 2hrs</a:t>
                      </a:r>
                      <a:endParaRPr lang="en-GB" sz="1100" b="0" i="0" u="none" strike="noStrike">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a:effectLst/>
                          <a:latin typeface="Arial" panose="020B0604020202020204" pitchFamily="34" charset="0"/>
                          <a:cs typeface="Arial" panose="020B0604020202020204" pitchFamily="34" charset="0"/>
                        </a:rPr>
                        <a:t>EC or CP</a:t>
                      </a:r>
                      <a:endParaRPr lang="en-GB" sz="1100" b="0" i="0" u="none" strike="noStrike">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r>
              <a:tr h="184285">
                <a:tc>
                  <a:txBody>
                    <a:bodyPr/>
                    <a:lstStyle/>
                    <a:p>
                      <a:pPr algn="ctr" rtl="0" fontAlgn="b"/>
                      <a:r>
                        <a:rPr lang="en-GB" sz="1100" b="1" u="none" strike="noStrike" dirty="0">
                          <a:effectLst/>
                          <a:latin typeface="Arial" panose="020B0604020202020204" pitchFamily="34" charset="0"/>
                          <a:cs typeface="Arial" panose="020B0604020202020204" pitchFamily="34" charset="0"/>
                        </a:rPr>
                        <a:t>13</a:t>
                      </a:r>
                      <a:endParaRPr lang="en-GB" sz="1100" b="1"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noFill/>
                  </a:tcPr>
                </a:tc>
                <a:tc>
                  <a:txBody>
                    <a:bodyPr/>
                    <a:lstStyle/>
                    <a:p>
                      <a:pPr algn="ctr" rtl="0" fontAlgn="b"/>
                      <a:r>
                        <a:rPr lang="en-GB" sz="1100" u="none" strike="noStrike" dirty="0">
                          <a:effectLst/>
                          <a:latin typeface="Arial" panose="020B0604020202020204" pitchFamily="34" charset="0"/>
                          <a:cs typeface="Arial" panose="020B0604020202020204" pitchFamily="34" charset="0"/>
                        </a:rPr>
                        <a:t>Is there a regular pattern to the problem and if so what is it and when?</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a:effectLst/>
                          <a:latin typeface="Arial" panose="020B0604020202020204" pitchFamily="34" charset="0"/>
                          <a:cs typeface="Arial" panose="020B0604020202020204" pitchFamily="34" charset="0"/>
                        </a:rPr>
                        <a:t>e.g. Every day between 20:00 and 22:00</a:t>
                      </a:r>
                      <a:endParaRPr lang="en-GB" sz="1100" b="0" i="0" u="none" strike="noStrike">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a:effectLst/>
                          <a:latin typeface="Arial" panose="020B0604020202020204" pitchFamily="34" charset="0"/>
                          <a:cs typeface="Arial" panose="020B0604020202020204" pitchFamily="34" charset="0"/>
                        </a:rPr>
                        <a:t>EC or CP</a:t>
                      </a:r>
                      <a:endParaRPr lang="en-GB" sz="1100" b="0" i="0" u="none" strike="noStrike">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r>
              <a:tr h="184285">
                <a:tc>
                  <a:txBody>
                    <a:bodyPr/>
                    <a:lstStyle/>
                    <a:p>
                      <a:pPr algn="ctr" rtl="0" fontAlgn="b"/>
                      <a:r>
                        <a:rPr lang="en-GB" sz="1100" b="1" u="none" strike="noStrike" dirty="0">
                          <a:effectLst/>
                          <a:latin typeface="Arial" panose="020B0604020202020204" pitchFamily="34" charset="0"/>
                          <a:cs typeface="Arial" panose="020B0604020202020204" pitchFamily="34" charset="0"/>
                        </a:rPr>
                        <a:t>14</a:t>
                      </a:r>
                      <a:endParaRPr lang="en-GB" sz="1100" b="1"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noFill/>
                  </a:tcPr>
                </a:tc>
                <a:tc>
                  <a:txBody>
                    <a:bodyPr/>
                    <a:lstStyle/>
                    <a:p>
                      <a:pPr algn="ctr" rtl="0" fontAlgn="b"/>
                      <a:r>
                        <a:rPr lang="en-GB" sz="1100" u="none" strike="noStrike" dirty="0">
                          <a:effectLst/>
                          <a:latin typeface="Arial" panose="020B0604020202020204" pitchFamily="34" charset="0"/>
                          <a:cs typeface="Arial" panose="020B0604020202020204" pitchFamily="34" charset="0"/>
                        </a:rPr>
                        <a:t>Do your own test results indicate a fault condition?</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a:effectLst/>
                          <a:latin typeface="Arial" panose="020B0604020202020204" pitchFamily="34" charset="0"/>
                          <a:cs typeface="Arial" panose="020B0604020202020204" pitchFamily="34" charset="0"/>
                        </a:rPr>
                        <a:t>Yes or No</a:t>
                      </a:r>
                      <a:endParaRPr lang="en-GB" sz="1100" b="0" i="0" u="none" strike="noStrike">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dirty="0">
                          <a:effectLst/>
                          <a:latin typeface="Arial" panose="020B0604020202020204" pitchFamily="34" charset="0"/>
                          <a:cs typeface="Arial" panose="020B0604020202020204" pitchFamily="34" charset="0"/>
                        </a:rPr>
                        <a:t>CP</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r>
              <a:tr h="184285">
                <a:tc>
                  <a:txBody>
                    <a:bodyPr/>
                    <a:lstStyle/>
                    <a:p>
                      <a:pPr algn="ctr" rtl="0" fontAlgn="b"/>
                      <a:r>
                        <a:rPr lang="en-GB" sz="1100" b="1" u="none" strike="noStrike" dirty="0">
                          <a:effectLst/>
                          <a:latin typeface="Arial" panose="020B0604020202020204" pitchFamily="34" charset="0"/>
                          <a:cs typeface="Arial" panose="020B0604020202020204" pitchFamily="34" charset="0"/>
                        </a:rPr>
                        <a:t>15</a:t>
                      </a:r>
                      <a:endParaRPr lang="en-GB" sz="1100" b="1"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noFill/>
                  </a:tcPr>
                </a:tc>
                <a:tc>
                  <a:txBody>
                    <a:bodyPr/>
                    <a:lstStyle/>
                    <a:p>
                      <a:pPr algn="ctr" rtl="0" fontAlgn="b"/>
                      <a:r>
                        <a:rPr lang="en-GB" sz="1100" u="none" strike="noStrike" dirty="0">
                          <a:effectLst/>
                          <a:latin typeface="Arial" panose="020B0604020202020204" pitchFamily="34" charset="0"/>
                          <a:cs typeface="Arial" panose="020B0604020202020204" pitchFamily="34" charset="0"/>
                        </a:rPr>
                        <a:t>What is the fault condition your test results indicate?</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dirty="0">
                          <a:effectLst/>
                          <a:latin typeface="Arial" panose="020B0604020202020204" pitchFamily="34" charset="0"/>
                          <a:cs typeface="Arial" panose="020B0604020202020204" pitchFamily="34" charset="0"/>
                        </a:rPr>
                        <a:t>????</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dirty="0">
                          <a:effectLst/>
                          <a:latin typeface="Arial" panose="020B0604020202020204" pitchFamily="34" charset="0"/>
                          <a:cs typeface="Arial" panose="020B0604020202020204" pitchFamily="34" charset="0"/>
                        </a:rPr>
                        <a:t>CP</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r>
              <a:tr h="184285">
                <a:tc>
                  <a:txBody>
                    <a:bodyPr/>
                    <a:lstStyle/>
                    <a:p>
                      <a:pPr algn="ctr" rtl="0" fontAlgn="b"/>
                      <a:r>
                        <a:rPr lang="en-GB" sz="1100" b="1" u="none" strike="noStrike" dirty="0">
                          <a:effectLst/>
                          <a:latin typeface="Arial" panose="020B0604020202020204" pitchFamily="34" charset="0"/>
                          <a:cs typeface="Arial" panose="020B0604020202020204" pitchFamily="34" charset="0"/>
                        </a:rPr>
                        <a:t>16</a:t>
                      </a:r>
                      <a:endParaRPr lang="en-GB" sz="1100" b="1"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noFill/>
                  </a:tcPr>
                </a:tc>
                <a:tc>
                  <a:txBody>
                    <a:bodyPr/>
                    <a:lstStyle/>
                    <a:p>
                      <a:pPr algn="ctr" rtl="0" fontAlgn="b"/>
                      <a:r>
                        <a:rPr lang="en-GB" sz="1100" u="none" strike="noStrike" dirty="0">
                          <a:effectLst/>
                          <a:latin typeface="Arial" panose="020B0604020202020204" pitchFamily="34" charset="0"/>
                          <a:cs typeface="Arial" panose="020B0604020202020204" pitchFamily="34" charset="0"/>
                        </a:rPr>
                        <a:t>Is there any action that does temporarily fix the problem?</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dirty="0">
                          <a:effectLst/>
                          <a:latin typeface="Arial" panose="020B0604020202020204" pitchFamily="34" charset="0"/>
                          <a:cs typeface="Arial" panose="020B0604020202020204" pitchFamily="34" charset="0"/>
                        </a:rPr>
                        <a:t>Yes - reboots router</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dirty="0">
                          <a:effectLst/>
                          <a:latin typeface="Arial" panose="020B0604020202020204" pitchFamily="34" charset="0"/>
                          <a:cs typeface="Arial" panose="020B0604020202020204" pitchFamily="34" charset="0"/>
                        </a:rPr>
                        <a:t>EC or CP</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r>
            </a:tbl>
          </a:graphicData>
        </a:graphic>
      </p:graphicFrame>
      <p:sp>
        <p:nvSpPr>
          <p:cNvPr id="7" name="TextBox 6"/>
          <p:cNvSpPr txBox="1"/>
          <p:nvPr/>
        </p:nvSpPr>
        <p:spPr>
          <a:xfrm>
            <a:off x="8962164" y="6611112"/>
            <a:ext cx="190980" cy="246888"/>
          </a:xfrm>
          <a:prstGeom prst="rect">
            <a:avLst/>
          </a:prstGeom>
          <a:noFill/>
        </p:spPr>
        <p:txBody>
          <a:bodyPr wrap="square" lIns="0" tIns="0" rIns="0" bIns="0" rtlCol="0">
            <a:noAutofit/>
          </a:bodyPr>
          <a:lstStyle/>
          <a:p>
            <a:r>
              <a:rPr lang="en-GB" sz="1200" dirty="0" smtClean="0">
                <a:latin typeface="Arial" panose="020B0604020202020204" pitchFamily="34" charset="0"/>
                <a:cs typeface="Arial" panose="020B0604020202020204" pitchFamily="34" charset="0"/>
              </a:rPr>
              <a:t>24</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7747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ltLang="en-US" dirty="0">
                <a:latin typeface="Arial" panose="020B0604020202020204" pitchFamily="34" charset="0"/>
                <a:ea typeface="ＭＳ Ｐゴシック" panose="020B0600070205080204" pitchFamily="34" charset="-128"/>
                <a:cs typeface="Arial" panose="020B0604020202020204" pitchFamily="34" charset="0"/>
              </a:rPr>
              <a:t>Appendix </a:t>
            </a:r>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C</a:t>
            </a:r>
            <a:endParaRPr lang="en-GB" dirty="0"/>
          </a:p>
        </p:txBody>
      </p:sp>
      <p:sp>
        <p:nvSpPr>
          <p:cNvPr id="4" name="Text Placeholder 3"/>
          <p:cNvSpPr>
            <a:spLocks noGrp="1"/>
          </p:cNvSpPr>
          <p:nvPr>
            <p:ph type="body" sz="quarter" idx="10"/>
          </p:nvPr>
        </p:nvSpPr>
        <p:spPr/>
        <p:txBody>
          <a:bodyPr/>
          <a:lstStyle/>
          <a:p>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Long Description </a:t>
            </a:r>
            <a:r>
              <a:rPr lang="en-GB" altLang="en-US" dirty="0">
                <a:latin typeface="Arial" panose="020B0604020202020204" pitchFamily="34" charset="0"/>
                <a:ea typeface="ＭＳ Ｐゴシック" panose="020B0600070205080204" pitchFamily="34" charset="-128"/>
                <a:cs typeface="Arial" panose="020B0604020202020204" pitchFamily="34" charset="0"/>
              </a:rPr>
              <a:t>Example Questions – Part </a:t>
            </a:r>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2</a:t>
            </a:r>
            <a:r>
              <a:rPr lang="en-GB" altLang="en-US" sz="1200" dirty="0">
                <a:latin typeface="Arial" panose="020B0604020202020204" pitchFamily="34" charset="0"/>
                <a:ea typeface="ＭＳ Ｐゴシック" panose="020B0600070205080204" pitchFamily="34" charset="-128"/>
                <a:cs typeface="Arial" panose="020B0604020202020204" pitchFamily="34" charset="0"/>
              </a:rPr>
              <a:t/>
            </a:r>
            <a:br>
              <a:rPr lang="en-GB" altLang="en-US" sz="1200" dirty="0">
                <a:latin typeface="Arial" panose="020B0604020202020204" pitchFamily="34" charset="0"/>
                <a:ea typeface="ＭＳ Ｐゴシック" panose="020B0600070205080204" pitchFamily="34" charset="-128"/>
                <a:cs typeface="Arial" panose="020B0604020202020204" pitchFamily="34" charset="0"/>
              </a:rPr>
            </a:br>
            <a:r>
              <a:rPr lang="en-GB" altLang="en-US" sz="1200" dirty="0">
                <a:latin typeface="Arial" panose="020B0604020202020204" pitchFamily="34" charset="0"/>
                <a:ea typeface="ＭＳ Ｐゴシック" panose="020B0600070205080204" pitchFamily="34" charset="-128"/>
                <a:cs typeface="Arial" panose="020B0604020202020204" pitchFamily="34" charset="0"/>
              </a:rPr>
              <a:t>Data Source Legend - EC = End Customer, CP = Communication Provider</a:t>
            </a:r>
            <a:endParaRPr lang="en-GB" sz="1200" dirty="0"/>
          </a:p>
        </p:txBody>
      </p:sp>
      <p:graphicFrame>
        <p:nvGraphicFramePr>
          <p:cNvPr id="5" name="Table 4"/>
          <p:cNvGraphicFramePr>
            <a:graphicFrameLocks noGrp="1"/>
          </p:cNvGraphicFramePr>
          <p:nvPr>
            <p:extLst>
              <p:ext uri="{D42A27DB-BD31-4B8C-83A1-F6EECF244321}">
                <p14:modId xmlns:p14="http://schemas.microsoft.com/office/powerpoint/2010/main" val="566175807"/>
              </p:ext>
            </p:extLst>
          </p:nvPr>
        </p:nvGraphicFramePr>
        <p:xfrm>
          <a:off x="62890" y="1282051"/>
          <a:ext cx="9051926" cy="4748583"/>
        </p:xfrm>
        <a:graphic>
          <a:graphicData uri="http://schemas.openxmlformats.org/drawingml/2006/table">
            <a:tbl>
              <a:tblPr firstRow="1" bandRow="1">
                <a:tableStyleId>{5940675A-B579-460E-94D1-54222C63F5DA}</a:tableStyleId>
              </a:tblPr>
              <a:tblGrid>
                <a:gridCol w="361757"/>
                <a:gridCol w="4430908"/>
                <a:gridCol w="3514367"/>
                <a:gridCol w="744894"/>
              </a:tblGrid>
              <a:tr h="209983">
                <a:tc>
                  <a:txBody>
                    <a:bodyPr/>
                    <a:lstStyle/>
                    <a:p>
                      <a:pPr algn="ctr" rtl="0" fontAlgn="b"/>
                      <a:r>
                        <a:rPr lang="en-GB" sz="1100" b="1" u="none" strike="noStrike" dirty="0" smtClean="0">
                          <a:effectLst/>
                          <a:latin typeface="Arial" panose="020B0604020202020204" pitchFamily="34" charset="0"/>
                          <a:cs typeface="Arial" panose="020B0604020202020204" pitchFamily="34" charset="0"/>
                        </a:rPr>
                        <a:t>No.</a:t>
                      </a:r>
                      <a:endParaRPr lang="en-GB" sz="1100" b="1"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b"/>
                </a:tc>
                <a:tc>
                  <a:txBody>
                    <a:bodyPr/>
                    <a:lstStyle/>
                    <a:p>
                      <a:pPr algn="ctr" rtl="0" fontAlgn="ctr"/>
                      <a:r>
                        <a:rPr lang="en-GB" sz="1100" b="1" u="none" strike="noStrike" dirty="0">
                          <a:effectLst/>
                          <a:latin typeface="Arial" panose="020B0604020202020204" pitchFamily="34" charset="0"/>
                          <a:cs typeface="Arial" panose="020B0604020202020204" pitchFamily="34" charset="0"/>
                        </a:rPr>
                        <a:t>Question Description</a:t>
                      </a:r>
                      <a:endParaRPr lang="en-GB" sz="1100" b="1"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ctr"/>
                      <a:r>
                        <a:rPr lang="en-GB" sz="1100" b="1" u="none" strike="noStrike" dirty="0">
                          <a:effectLst/>
                          <a:latin typeface="Arial" panose="020B0604020202020204" pitchFamily="34" charset="0"/>
                          <a:cs typeface="Arial" panose="020B0604020202020204" pitchFamily="34" charset="0"/>
                        </a:rPr>
                        <a:t>Sample Answers</a:t>
                      </a:r>
                      <a:endParaRPr lang="en-GB" sz="1100" b="1"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ctr"/>
                      <a:r>
                        <a:rPr lang="en-GB" sz="1100" b="1" u="none" strike="noStrike" dirty="0">
                          <a:effectLst/>
                          <a:latin typeface="Arial" panose="020B0604020202020204" pitchFamily="34" charset="0"/>
                          <a:cs typeface="Arial" panose="020B0604020202020204" pitchFamily="34" charset="0"/>
                        </a:rPr>
                        <a:t>Data </a:t>
                      </a:r>
                      <a:r>
                        <a:rPr lang="en-GB" sz="1100" b="1" u="none" strike="noStrike" dirty="0" smtClean="0">
                          <a:effectLst/>
                          <a:latin typeface="Arial" panose="020B0604020202020204" pitchFamily="34" charset="0"/>
                          <a:cs typeface="Arial" panose="020B0604020202020204" pitchFamily="34" charset="0"/>
                        </a:rPr>
                        <a:t>Source</a:t>
                      </a:r>
                      <a:endParaRPr lang="en-GB" sz="1100" b="1"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r>
              <a:tr h="209983">
                <a:tc>
                  <a:txBody>
                    <a:bodyPr/>
                    <a:lstStyle/>
                    <a:p>
                      <a:pPr algn="ctr" rtl="0" fontAlgn="b"/>
                      <a:r>
                        <a:rPr lang="en-GB" sz="1100" b="1" u="none" strike="noStrike" dirty="0">
                          <a:effectLst/>
                          <a:latin typeface="Arial" panose="020B0604020202020204" pitchFamily="34" charset="0"/>
                          <a:cs typeface="Arial" panose="020B0604020202020204" pitchFamily="34" charset="0"/>
                        </a:rPr>
                        <a:t>17</a:t>
                      </a:r>
                      <a:endParaRPr lang="en-GB" sz="1100" b="1"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noFill/>
                  </a:tcPr>
                </a:tc>
                <a:tc>
                  <a:txBody>
                    <a:bodyPr/>
                    <a:lstStyle/>
                    <a:p>
                      <a:pPr algn="ctr" rtl="0" fontAlgn="b"/>
                      <a:r>
                        <a:rPr lang="en-GB" sz="1100" u="none" strike="noStrike" dirty="0">
                          <a:effectLst/>
                          <a:latin typeface="Arial" panose="020B0604020202020204" pitchFamily="34" charset="0"/>
                          <a:cs typeface="Arial" panose="020B0604020202020204" pitchFamily="34" charset="0"/>
                        </a:rPr>
                        <a:t>Is the broadband service fixed or rate adaptive?</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a:effectLst/>
                          <a:latin typeface="Arial" panose="020B0604020202020204" pitchFamily="34" charset="0"/>
                          <a:cs typeface="Arial" panose="020B0604020202020204" pitchFamily="34" charset="0"/>
                        </a:rPr>
                        <a:t>Fixed/Adaptive</a:t>
                      </a:r>
                      <a:endParaRPr lang="en-GB" sz="1100" b="0" i="0" u="none" strike="noStrike">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dirty="0">
                          <a:effectLst/>
                          <a:latin typeface="Arial" panose="020B0604020202020204" pitchFamily="34" charset="0"/>
                          <a:cs typeface="Arial" panose="020B0604020202020204" pitchFamily="34" charset="0"/>
                        </a:rPr>
                        <a:t>CP</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r>
              <a:tr h="209983">
                <a:tc>
                  <a:txBody>
                    <a:bodyPr/>
                    <a:lstStyle/>
                    <a:p>
                      <a:pPr algn="ctr" rtl="0" fontAlgn="b"/>
                      <a:r>
                        <a:rPr lang="en-GB" sz="1100" b="1" u="none" strike="noStrike" dirty="0">
                          <a:effectLst/>
                          <a:latin typeface="Arial" panose="020B0604020202020204" pitchFamily="34" charset="0"/>
                          <a:cs typeface="Arial" panose="020B0604020202020204" pitchFamily="34" charset="0"/>
                        </a:rPr>
                        <a:t>18</a:t>
                      </a:r>
                      <a:endParaRPr lang="en-GB" sz="1100" b="1"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noFill/>
                  </a:tcPr>
                </a:tc>
                <a:tc>
                  <a:txBody>
                    <a:bodyPr/>
                    <a:lstStyle/>
                    <a:p>
                      <a:pPr algn="ctr" rtl="0" fontAlgn="b"/>
                      <a:r>
                        <a:rPr lang="en-GB" sz="1100" u="none" strike="noStrike" dirty="0">
                          <a:effectLst/>
                          <a:latin typeface="Arial" panose="020B0604020202020204" pitchFamily="34" charset="0"/>
                          <a:cs typeface="Arial" panose="020B0604020202020204" pitchFamily="34" charset="0"/>
                        </a:rPr>
                        <a:t>Is there any rate capping on the Broadband service?</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a:effectLst/>
                          <a:latin typeface="Arial" panose="020B0604020202020204" pitchFamily="34" charset="0"/>
                          <a:cs typeface="Arial" panose="020B0604020202020204" pitchFamily="34" charset="0"/>
                        </a:rPr>
                        <a:t>Yes capped at 40down/10up</a:t>
                      </a:r>
                      <a:endParaRPr lang="en-GB" sz="1100" b="0" i="0" u="none" strike="noStrike">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dirty="0">
                          <a:effectLst/>
                          <a:latin typeface="Arial" panose="020B0604020202020204" pitchFamily="34" charset="0"/>
                          <a:cs typeface="Arial" panose="020B0604020202020204" pitchFamily="34" charset="0"/>
                        </a:rPr>
                        <a:t>CP</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r>
              <a:tr h="209983">
                <a:tc>
                  <a:txBody>
                    <a:bodyPr/>
                    <a:lstStyle/>
                    <a:p>
                      <a:pPr algn="ctr" rtl="0" fontAlgn="b"/>
                      <a:r>
                        <a:rPr lang="en-GB" sz="1100" b="1" u="none" strike="noStrike" dirty="0">
                          <a:effectLst/>
                          <a:latin typeface="Arial" panose="020B0604020202020204" pitchFamily="34" charset="0"/>
                          <a:cs typeface="Arial" panose="020B0604020202020204" pitchFamily="34" charset="0"/>
                        </a:rPr>
                        <a:t>19</a:t>
                      </a:r>
                      <a:endParaRPr lang="en-GB" sz="1100" b="1"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noFill/>
                  </a:tcPr>
                </a:tc>
                <a:tc>
                  <a:txBody>
                    <a:bodyPr/>
                    <a:lstStyle/>
                    <a:p>
                      <a:pPr algn="ctr" rtl="0" fontAlgn="ctr"/>
                      <a:r>
                        <a:rPr lang="en-GB" sz="1100" u="none" strike="noStrike" dirty="0">
                          <a:effectLst/>
                          <a:latin typeface="Arial" panose="020B0604020202020204" pitchFamily="34" charset="0"/>
                          <a:cs typeface="Arial" panose="020B0604020202020204" pitchFamily="34" charset="0"/>
                        </a:rPr>
                        <a:t>Is the Broadband speed stable?</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a:effectLst/>
                          <a:latin typeface="Arial" panose="020B0604020202020204" pitchFamily="34" charset="0"/>
                          <a:cs typeface="Arial" panose="020B0604020202020204" pitchFamily="34" charset="0"/>
                        </a:rPr>
                        <a:t>Yes/No</a:t>
                      </a:r>
                      <a:endParaRPr lang="en-GB" sz="1100" b="0" i="0" u="none" strike="noStrike">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dirty="0">
                          <a:effectLst/>
                          <a:latin typeface="Arial" panose="020B0604020202020204" pitchFamily="34" charset="0"/>
                          <a:cs typeface="Arial" panose="020B0604020202020204" pitchFamily="34" charset="0"/>
                        </a:rPr>
                        <a:t>EC or CP</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r>
              <a:tr h="209983">
                <a:tc>
                  <a:txBody>
                    <a:bodyPr/>
                    <a:lstStyle/>
                    <a:p>
                      <a:pPr algn="ctr" rtl="0" fontAlgn="b"/>
                      <a:r>
                        <a:rPr lang="en-GB" sz="1100" b="1" u="none" strike="noStrike" dirty="0">
                          <a:effectLst/>
                          <a:latin typeface="Arial" panose="020B0604020202020204" pitchFamily="34" charset="0"/>
                          <a:cs typeface="Arial" panose="020B0604020202020204" pitchFamily="34" charset="0"/>
                        </a:rPr>
                        <a:t>19A</a:t>
                      </a:r>
                      <a:endParaRPr lang="en-GB" sz="1100" b="1"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noFill/>
                  </a:tcPr>
                </a:tc>
                <a:tc>
                  <a:txBody>
                    <a:bodyPr/>
                    <a:lstStyle/>
                    <a:p>
                      <a:pPr algn="ctr" rtl="0" fontAlgn="ctr"/>
                      <a:r>
                        <a:rPr lang="en-GB" sz="1100" u="none" strike="noStrike" dirty="0">
                          <a:effectLst/>
                          <a:latin typeface="Arial" panose="020B0604020202020204" pitchFamily="34" charset="0"/>
                          <a:cs typeface="Arial" panose="020B0604020202020204" pitchFamily="34" charset="0"/>
                        </a:rPr>
                        <a:t>Has the broadband speed deteriorated</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dirty="0">
                          <a:effectLst/>
                          <a:latin typeface="Arial" panose="020B0604020202020204" pitchFamily="34" charset="0"/>
                          <a:cs typeface="Arial" panose="020B0604020202020204" pitchFamily="34" charset="0"/>
                        </a:rPr>
                        <a:t>Yes/No</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dirty="0">
                          <a:effectLst/>
                          <a:latin typeface="Arial" panose="020B0604020202020204" pitchFamily="34" charset="0"/>
                          <a:cs typeface="Arial" panose="020B0604020202020204" pitchFamily="34" charset="0"/>
                        </a:rPr>
                        <a:t>EC or CP</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r>
              <a:tr h="209983">
                <a:tc>
                  <a:txBody>
                    <a:bodyPr/>
                    <a:lstStyle/>
                    <a:p>
                      <a:pPr algn="ctr" rtl="0" fontAlgn="b"/>
                      <a:r>
                        <a:rPr lang="en-GB" sz="1100" b="1" u="none" strike="noStrike" dirty="0">
                          <a:effectLst/>
                          <a:latin typeface="Arial" panose="020B0604020202020204" pitchFamily="34" charset="0"/>
                          <a:cs typeface="Arial" panose="020B0604020202020204" pitchFamily="34" charset="0"/>
                        </a:rPr>
                        <a:t>20</a:t>
                      </a:r>
                      <a:endParaRPr lang="en-GB" sz="1100" b="1"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noFill/>
                  </a:tcPr>
                </a:tc>
                <a:tc>
                  <a:txBody>
                    <a:bodyPr/>
                    <a:lstStyle/>
                    <a:p>
                      <a:pPr algn="ctr" rtl="0" fontAlgn="ctr"/>
                      <a:r>
                        <a:rPr lang="en-GB" sz="1100" u="none" strike="noStrike" dirty="0">
                          <a:effectLst/>
                          <a:latin typeface="Arial" panose="020B0604020202020204" pitchFamily="34" charset="0"/>
                          <a:cs typeface="Arial" panose="020B0604020202020204" pitchFamily="34" charset="0"/>
                        </a:rPr>
                        <a:t>What is the expected Broadband Downstream Sync Speed?</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dirty="0" smtClean="0">
                          <a:effectLst/>
                          <a:latin typeface="Arial" panose="020B0604020202020204" pitchFamily="34" charset="0"/>
                          <a:cs typeface="Arial" panose="020B0604020202020204" pitchFamily="34" charset="0"/>
                        </a:rPr>
                        <a:t>Value</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dirty="0">
                          <a:effectLst/>
                          <a:latin typeface="Arial" panose="020B0604020202020204" pitchFamily="34" charset="0"/>
                          <a:cs typeface="Arial" panose="020B0604020202020204" pitchFamily="34" charset="0"/>
                        </a:rPr>
                        <a:t>EC or CP</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r>
              <a:tr h="209983">
                <a:tc>
                  <a:txBody>
                    <a:bodyPr/>
                    <a:lstStyle/>
                    <a:p>
                      <a:pPr algn="ctr" rtl="0" fontAlgn="b"/>
                      <a:r>
                        <a:rPr lang="en-GB" sz="1100" b="1" u="none" strike="noStrike" dirty="0">
                          <a:effectLst/>
                          <a:latin typeface="Arial" panose="020B0604020202020204" pitchFamily="34" charset="0"/>
                          <a:cs typeface="Arial" panose="020B0604020202020204" pitchFamily="34" charset="0"/>
                        </a:rPr>
                        <a:t>21</a:t>
                      </a:r>
                      <a:endParaRPr lang="en-GB" sz="1100" b="1"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noFill/>
                  </a:tcPr>
                </a:tc>
                <a:tc>
                  <a:txBody>
                    <a:bodyPr/>
                    <a:lstStyle/>
                    <a:p>
                      <a:pPr algn="ctr" rtl="0" fontAlgn="ctr"/>
                      <a:r>
                        <a:rPr lang="en-GB" sz="1100" u="none" strike="noStrike" dirty="0">
                          <a:effectLst/>
                          <a:latin typeface="Arial" panose="020B0604020202020204" pitchFamily="34" charset="0"/>
                          <a:cs typeface="Arial" panose="020B0604020202020204" pitchFamily="34" charset="0"/>
                        </a:rPr>
                        <a:t>What is the current Broadband Downstream Sync Speed?</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1100" u="none" strike="noStrike" dirty="0">
                          <a:effectLst/>
                          <a:latin typeface="Arial" panose="020B0604020202020204" pitchFamily="34" charset="0"/>
                          <a:cs typeface="Arial" panose="020B0604020202020204" pitchFamily="34" charset="0"/>
                        </a:rPr>
                        <a:t> </a:t>
                      </a:r>
                      <a:r>
                        <a:rPr lang="en-GB" sz="1100" u="none" strike="noStrike" dirty="0" smtClean="0">
                          <a:effectLst/>
                          <a:latin typeface="Arial" panose="020B0604020202020204" pitchFamily="34" charset="0"/>
                          <a:cs typeface="Arial" panose="020B0604020202020204" pitchFamily="34" charset="0"/>
                        </a:rPr>
                        <a:t>Value</a:t>
                      </a:r>
                      <a:endParaRPr lang="en-GB" sz="1100" b="0" i="0" u="none" strike="noStrike" dirty="0" smtClean="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a:effectLst/>
                          <a:latin typeface="Arial" panose="020B0604020202020204" pitchFamily="34" charset="0"/>
                          <a:cs typeface="Arial" panose="020B0604020202020204" pitchFamily="34" charset="0"/>
                        </a:rPr>
                        <a:t>EC or CP</a:t>
                      </a:r>
                      <a:endParaRPr lang="en-GB" sz="1100" b="0" i="0" u="none" strike="noStrike">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r>
              <a:tr h="209983">
                <a:tc>
                  <a:txBody>
                    <a:bodyPr/>
                    <a:lstStyle/>
                    <a:p>
                      <a:pPr algn="ctr" rtl="0" fontAlgn="b"/>
                      <a:r>
                        <a:rPr lang="en-GB" sz="1100" b="1" u="none" strike="noStrike" dirty="0">
                          <a:effectLst/>
                          <a:latin typeface="Arial" panose="020B0604020202020204" pitchFamily="34" charset="0"/>
                          <a:cs typeface="Arial" panose="020B0604020202020204" pitchFamily="34" charset="0"/>
                        </a:rPr>
                        <a:t>22</a:t>
                      </a:r>
                      <a:endParaRPr lang="en-GB" sz="1100" b="1"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noFill/>
                  </a:tcPr>
                </a:tc>
                <a:tc>
                  <a:txBody>
                    <a:bodyPr/>
                    <a:lstStyle/>
                    <a:p>
                      <a:pPr algn="ctr" rtl="0" fontAlgn="ctr"/>
                      <a:r>
                        <a:rPr lang="en-GB" sz="1100" u="none" strike="noStrike" dirty="0">
                          <a:effectLst/>
                          <a:latin typeface="Arial" panose="020B0604020202020204" pitchFamily="34" charset="0"/>
                          <a:cs typeface="Arial" panose="020B0604020202020204" pitchFamily="34" charset="0"/>
                        </a:rPr>
                        <a:t>What is the expected Broadband Upstream Sync Speed?</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dirty="0">
                          <a:effectLst/>
                          <a:latin typeface="Arial" panose="020B0604020202020204" pitchFamily="34" charset="0"/>
                          <a:cs typeface="Arial" panose="020B0604020202020204" pitchFamily="34" charset="0"/>
                        </a:rPr>
                        <a:t> </a:t>
                      </a:r>
                      <a:r>
                        <a:rPr lang="en-GB" sz="1100" u="none" strike="noStrike" dirty="0" smtClean="0">
                          <a:effectLst/>
                          <a:latin typeface="Arial" panose="020B0604020202020204" pitchFamily="34" charset="0"/>
                          <a:cs typeface="Arial" panose="020B0604020202020204" pitchFamily="34" charset="0"/>
                        </a:rPr>
                        <a:t>Value</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a:effectLst/>
                          <a:latin typeface="Arial" panose="020B0604020202020204" pitchFamily="34" charset="0"/>
                          <a:cs typeface="Arial" panose="020B0604020202020204" pitchFamily="34" charset="0"/>
                        </a:rPr>
                        <a:t>EC or CP</a:t>
                      </a:r>
                      <a:endParaRPr lang="en-GB" sz="1100" b="0" i="0" u="none" strike="noStrike">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r>
              <a:tr h="209983">
                <a:tc>
                  <a:txBody>
                    <a:bodyPr/>
                    <a:lstStyle/>
                    <a:p>
                      <a:pPr algn="ctr" rtl="0" fontAlgn="b"/>
                      <a:r>
                        <a:rPr lang="en-GB" sz="1100" b="1" u="none" strike="noStrike" dirty="0">
                          <a:effectLst/>
                          <a:latin typeface="Arial" panose="020B0604020202020204" pitchFamily="34" charset="0"/>
                          <a:cs typeface="Arial" panose="020B0604020202020204" pitchFamily="34" charset="0"/>
                        </a:rPr>
                        <a:t>23</a:t>
                      </a:r>
                      <a:endParaRPr lang="en-GB" sz="1100" b="1"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noFill/>
                  </a:tcPr>
                </a:tc>
                <a:tc>
                  <a:txBody>
                    <a:bodyPr/>
                    <a:lstStyle/>
                    <a:p>
                      <a:pPr algn="ctr" rtl="0" fontAlgn="ctr"/>
                      <a:r>
                        <a:rPr lang="en-GB" sz="1100" u="none" strike="noStrike" dirty="0">
                          <a:effectLst/>
                          <a:latin typeface="Arial" panose="020B0604020202020204" pitchFamily="34" charset="0"/>
                          <a:cs typeface="Arial" panose="020B0604020202020204" pitchFamily="34" charset="0"/>
                        </a:rPr>
                        <a:t>What is the current Broadband Upstream Sync Speed?</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dirty="0">
                          <a:effectLst/>
                          <a:latin typeface="Arial" panose="020B0604020202020204" pitchFamily="34" charset="0"/>
                          <a:cs typeface="Arial" panose="020B0604020202020204" pitchFamily="34" charset="0"/>
                        </a:rPr>
                        <a:t> </a:t>
                      </a:r>
                      <a:r>
                        <a:rPr lang="en-GB" sz="1100" u="none" strike="noStrike" dirty="0" smtClean="0">
                          <a:effectLst/>
                          <a:latin typeface="Arial" panose="020B0604020202020204" pitchFamily="34" charset="0"/>
                          <a:cs typeface="Arial" panose="020B0604020202020204" pitchFamily="34" charset="0"/>
                        </a:rPr>
                        <a:t>Value</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a:effectLst/>
                          <a:latin typeface="Arial" panose="020B0604020202020204" pitchFamily="34" charset="0"/>
                          <a:cs typeface="Arial" panose="020B0604020202020204" pitchFamily="34" charset="0"/>
                        </a:rPr>
                        <a:t>EC or CP</a:t>
                      </a:r>
                      <a:endParaRPr lang="en-GB" sz="1100" b="0" i="0" u="none" strike="noStrike">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r>
              <a:tr h="209983">
                <a:tc>
                  <a:txBody>
                    <a:bodyPr/>
                    <a:lstStyle/>
                    <a:p>
                      <a:pPr algn="ctr" rtl="0" fontAlgn="b"/>
                      <a:r>
                        <a:rPr lang="en-GB" sz="1100" b="1" u="none" strike="noStrike" dirty="0">
                          <a:effectLst/>
                          <a:latin typeface="Arial" panose="020B0604020202020204" pitchFamily="34" charset="0"/>
                          <a:cs typeface="Arial" panose="020B0604020202020204" pitchFamily="34" charset="0"/>
                        </a:rPr>
                        <a:t>24</a:t>
                      </a:r>
                      <a:endParaRPr lang="en-GB" sz="1100" b="1"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noFill/>
                  </a:tcPr>
                </a:tc>
                <a:tc>
                  <a:txBody>
                    <a:bodyPr/>
                    <a:lstStyle/>
                    <a:p>
                      <a:pPr algn="ctr" rtl="0" fontAlgn="b"/>
                      <a:r>
                        <a:rPr lang="en-GB" sz="1100" u="none" strike="noStrike" dirty="0">
                          <a:effectLst/>
                          <a:latin typeface="Arial" panose="020B0604020202020204" pitchFamily="34" charset="0"/>
                          <a:cs typeface="Arial" panose="020B0604020202020204" pitchFamily="34" charset="0"/>
                        </a:rPr>
                        <a:t>What is the Broadband Interleaving status?</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dirty="0">
                          <a:effectLst/>
                          <a:latin typeface="Arial" panose="020B0604020202020204" pitchFamily="34" charset="0"/>
                          <a:cs typeface="Arial" panose="020B0604020202020204" pitchFamily="34" charset="0"/>
                        </a:rPr>
                        <a:t>i.e. </a:t>
                      </a:r>
                      <a:r>
                        <a:rPr lang="en-GB" sz="1100" u="none" strike="noStrike" dirty="0" smtClean="0">
                          <a:effectLst/>
                          <a:latin typeface="Arial" panose="020B0604020202020204" pitchFamily="34" charset="0"/>
                          <a:cs typeface="Arial" panose="020B0604020202020204" pitchFamily="34" charset="0"/>
                        </a:rPr>
                        <a:t>Fast</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a:effectLst/>
                          <a:latin typeface="Arial" panose="020B0604020202020204" pitchFamily="34" charset="0"/>
                          <a:cs typeface="Arial" panose="020B0604020202020204" pitchFamily="34" charset="0"/>
                        </a:rPr>
                        <a:t>CP</a:t>
                      </a:r>
                      <a:endParaRPr lang="en-GB" sz="1100" b="0" i="0" u="none" strike="noStrike">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r>
              <a:tr h="209983">
                <a:tc>
                  <a:txBody>
                    <a:bodyPr/>
                    <a:lstStyle/>
                    <a:p>
                      <a:pPr algn="ctr" rtl="0" fontAlgn="b"/>
                      <a:r>
                        <a:rPr lang="en-GB" sz="1100" b="1" u="none" strike="noStrike" dirty="0">
                          <a:effectLst/>
                          <a:latin typeface="Arial" panose="020B0604020202020204" pitchFamily="34" charset="0"/>
                          <a:cs typeface="Arial" panose="020B0604020202020204" pitchFamily="34" charset="0"/>
                        </a:rPr>
                        <a:t>25</a:t>
                      </a:r>
                      <a:endParaRPr lang="en-GB" sz="1100" b="1"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noFill/>
                  </a:tcPr>
                </a:tc>
                <a:tc>
                  <a:txBody>
                    <a:bodyPr/>
                    <a:lstStyle/>
                    <a:p>
                      <a:pPr algn="ctr" rtl="0" fontAlgn="ctr"/>
                      <a:r>
                        <a:rPr lang="en-GB" sz="1100" u="none" strike="noStrike" dirty="0" smtClean="0">
                          <a:effectLst/>
                          <a:latin typeface="Arial" panose="020B0604020202020204" pitchFamily="34" charset="0"/>
                          <a:cs typeface="Arial" panose="020B0604020202020204" pitchFamily="34" charset="0"/>
                        </a:rPr>
                        <a:t>What</a:t>
                      </a:r>
                      <a:r>
                        <a:rPr lang="en-GB" sz="1100" u="none" strike="noStrike" baseline="0" dirty="0" smtClean="0">
                          <a:effectLst/>
                          <a:latin typeface="Arial" panose="020B0604020202020204" pitchFamily="34" charset="0"/>
                          <a:cs typeface="Arial" panose="020B0604020202020204" pitchFamily="34" charset="0"/>
                        </a:rPr>
                        <a:t> is the </a:t>
                      </a:r>
                      <a:r>
                        <a:rPr lang="en-GB" sz="1100" u="none" strike="noStrike" dirty="0" smtClean="0">
                          <a:effectLst/>
                          <a:latin typeface="Arial" panose="020B0604020202020204" pitchFamily="34" charset="0"/>
                          <a:cs typeface="Arial" panose="020B0604020202020204" pitchFamily="34" charset="0"/>
                        </a:rPr>
                        <a:t>Down Stream Loop Loss?</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dirty="0">
                          <a:effectLst/>
                          <a:latin typeface="Arial" panose="020B0604020202020204" pitchFamily="34" charset="0"/>
                          <a:cs typeface="Arial" panose="020B0604020202020204" pitchFamily="34" charset="0"/>
                        </a:rPr>
                        <a:t> </a:t>
                      </a:r>
                      <a:r>
                        <a:rPr lang="en-GB" sz="1100" u="none" strike="noStrike" dirty="0" smtClean="0">
                          <a:effectLst/>
                          <a:latin typeface="Arial" panose="020B0604020202020204" pitchFamily="34" charset="0"/>
                          <a:cs typeface="Arial" panose="020B0604020202020204" pitchFamily="34" charset="0"/>
                        </a:rPr>
                        <a:t>Value</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a:effectLst/>
                          <a:latin typeface="Arial" panose="020B0604020202020204" pitchFamily="34" charset="0"/>
                          <a:cs typeface="Arial" panose="020B0604020202020204" pitchFamily="34" charset="0"/>
                        </a:rPr>
                        <a:t>CP</a:t>
                      </a:r>
                      <a:endParaRPr lang="en-GB" sz="1100" b="0" i="0" u="none" strike="noStrike">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r>
              <a:tr h="209983">
                <a:tc>
                  <a:txBody>
                    <a:bodyPr/>
                    <a:lstStyle/>
                    <a:p>
                      <a:pPr algn="ctr" rtl="0" fontAlgn="b"/>
                      <a:r>
                        <a:rPr lang="en-GB" sz="1100" b="1" u="none" strike="noStrike" dirty="0">
                          <a:effectLst/>
                          <a:latin typeface="Arial" panose="020B0604020202020204" pitchFamily="34" charset="0"/>
                          <a:cs typeface="Arial" panose="020B0604020202020204" pitchFamily="34" charset="0"/>
                        </a:rPr>
                        <a:t>26</a:t>
                      </a:r>
                      <a:endParaRPr lang="en-GB" sz="1100" b="1"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noFill/>
                  </a:tcPr>
                </a:tc>
                <a:tc>
                  <a:txBody>
                    <a:bodyPr/>
                    <a:lstStyle/>
                    <a:p>
                      <a:pPr algn="ctr" rtl="0" fontAlgn="ctr"/>
                      <a:r>
                        <a:rPr lang="en-GB" sz="1100" u="none" strike="noStrike" dirty="0" smtClean="0">
                          <a:effectLst/>
                          <a:latin typeface="Arial" panose="020B0604020202020204" pitchFamily="34" charset="0"/>
                          <a:cs typeface="Arial" panose="020B0604020202020204" pitchFamily="34" charset="0"/>
                        </a:rPr>
                        <a:t>What</a:t>
                      </a:r>
                      <a:r>
                        <a:rPr lang="en-GB" sz="1100" u="none" strike="noStrike" baseline="0" dirty="0" smtClean="0">
                          <a:effectLst/>
                          <a:latin typeface="Arial" panose="020B0604020202020204" pitchFamily="34" charset="0"/>
                          <a:cs typeface="Arial" panose="020B0604020202020204" pitchFamily="34" charset="0"/>
                        </a:rPr>
                        <a:t> is the </a:t>
                      </a:r>
                      <a:r>
                        <a:rPr lang="en-GB" sz="1100" u="none" strike="noStrike" dirty="0" smtClean="0">
                          <a:effectLst/>
                          <a:latin typeface="Arial" panose="020B0604020202020204" pitchFamily="34" charset="0"/>
                          <a:cs typeface="Arial" panose="020B0604020202020204" pitchFamily="34" charset="0"/>
                        </a:rPr>
                        <a:t>Down Stream Loop Loss Max?</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dirty="0">
                          <a:effectLst/>
                          <a:latin typeface="Arial" panose="020B0604020202020204" pitchFamily="34" charset="0"/>
                          <a:cs typeface="Arial" panose="020B0604020202020204" pitchFamily="34" charset="0"/>
                        </a:rPr>
                        <a:t> </a:t>
                      </a:r>
                      <a:r>
                        <a:rPr lang="en-GB" sz="1100" u="none" strike="noStrike" dirty="0" smtClean="0">
                          <a:effectLst/>
                          <a:latin typeface="Arial" panose="020B0604020202020204" pitchFamily="34" charset="0"/>
                          <a:cs typeface="Arial" panose="020B0604020202020204" pitchFamily="34" charset="0"/>
                        </a:rPr>
                        <a:t>Value</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a:effectLst/>
                          <a:latin typeface="Arial" panose="020B0604020202020204" pitchFamily="34" charset="0"/>
                          <a:cs typeface="Arial" panose="020B0604020202020204" pitchFamily="34" charset="0"/>
                        </a:rPr>
                        <a:t>CP</a:t>
                      </a:r>
                      <a:endParaRPr lang="en-GB" sz="1100" b="0" i="0" u="none" strike="noStrike">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r>
              <a:tr h="209983">
                <a:tc>
                  <a:txBody>
                    <a:bodyPr/>
                    <a:lstStyle/>
                    <a:p>
                      <a:pPr algn="ctr" rtl="0" fontAlgn="b"/>
                      <a:r>
                        <a:rPr lang="en-GB" sz="1100" b="1" u="none" strike="noStrike" dirty="0">
                          <a:effectLst/>
                          <a:latin typeface="Arial" panose="020B0604020202020204" pitchFamily="34" charset="0"/>
                          <a:cs typeface="Arial" panose="020B0604020202020204" pitchFamily="34" charset="0"/>
                        </a:rPr>
                        <a:t>27</a:t>
                      </a:r>
                      <a:endParaRPr lang="en-GB" sz="1100" b="1"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noFill/>
                  </a:tcPr>
                </a:tc>
                <a:tc>
                  <a:txBody>
                    <a:bodyPr/>
                    <a:lstStyle/>
                    <a:p>
                      <a:pPr algn="ctr" rtl="0" fontAlgn="ctr"/>
                      <a:r>
                        <a:rPr lang="en-GB" sz="1100" u="none" strike="noStrike" dirty="0" smtClean="0">
                          <a:effectLst/>
                          <a:latin typeface="Arial" panose="020B0604020202020204" pitchFamily="34" charset="0"/>
                          <a:cs typeface="Arial" panose="020B0604020202020204" pitchFamily="34" charset="0"/>
                        </a:rPr>
                        <a:t>What</a:t>
                      </a:r>
                      <a:r>
                        <a:rPr lang="en-GB" sz="1100" u="none" strike="noStrike" baseline="0" dirty="0" smtClean="0">
                          <a:effectLst/>
                          <a:latin typeface="Arial" panose="020B0604020202020204" pitchFamily="34" charset="0"/>
                          <a:cs typeface="Arial" panose="020B0604020202020204" pitchFamily="34" charset="0"/>
                        </a:rPr>
                        <a:t> is the </a:t>
                      </a:r>
                      <a:r>
                        <a:rPr lang="en-GB" sz="1100" u="none" strike="noStrike" dirty="0" smtClean="0">
                          <a:effectLst/>
                          <a:latin typeface="Arial" panose="020B0604020202020204" pitchFamily="34" charset="0"/>
                          <a:cs typeface="Arial" panose="020B0604020202020204" pitchFamily="34" charset="0"/>
                        </a:rPr>
                        <a:t>Down Stream Margin?</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dirty="0">
                          <a:effectLst/>
                          <a:latin typeface="Arial" panose="020B0604020202020204" pitchFamily="34" charset="0"/>
                          <a:cs typeface="Arial" panose="020B0604020202020204" pitchFamily="34" charset="0"/>
                        </a:rPr>
                        <a:t> </a:t>
                      </a:r>
                      <a:r>
                        <a:rPr lang="en-GB" sz="1100" u="none" strike="noStrike" dirty="0" smtClean="0">
                          <a:effectLst/>
                          <a:latin typeface="Arial" panose="020B0604020202020204" pitchFamily="34" charset="0"/>
                          <a:cs typeface="Arial" panose="020B0604020202020204" pitchFamily="34" charset="0"/>
                        </a:rPr>
                        <a:t>Value</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dirty="0">
                          <a:effectLst/>
                          <a:latin typeface="Arial" panose="020B0604020202020204" pitchFamily="34" charset="0"/>
                          <a:cs typeface="Arial" panose="020B0604020202020204" pitchFamily="34" charset="0"/>
                        </a:rPr>
                        <a:t>CP</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r>
              <a:tr h="209983">
                <a:tc>
                  <a:txBody>
                    <a:bodyPr/>
                    <a:lstStyle/>
                    <a:p>
                      <a:pPr algn="ctr" rtl="0" fontAlgn="b"/>
                      <a:r>
                        <a:rPr lang="en-GB" sz="1100" b="1" u="none" strike="noStrike" dirty="0">
                          <a:effectLst/>
                          <a:latin typeface="Arial" panose="020B0604020202020204" pitchFamily="34" charset="0"/>
                          <a:cs typeface="Arial" panose="020B0604020202020204" pitchFamily="34" charset="0"/>
                        </a:rPr>
                        <a:t>28</a:t>
                      </a:r>
                      <a:endParaRPr lang="en-GB" sz="1100" b="1"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noFill/>
                  </a:tcPr>
                </a:tc>
                <a:tc>
                  <a:txBody>
                    <a:bodyPr/>
                    <a:lstStyle/>
                    <a:p>
                      <a:pPr algn="ctr" rtl="0" fontAlgn="ctr"/>
                      <a:r>
                        <a:rPr lang="en-GB" sz="1100" u="none" strike="noStrike" dirty="0" smtClean="0">
                          <a:effectLst/>
                          <a:latin typeface="Arial" panose="020B0604020202020204" pitchFamily="34" charset="0"/>
                          <a:cs typeface="Arial" panose="020B0604020202020204" pitchFamily="34" charset="0"/>
                        </a:rPr>
                        <a:t>What</a:t>
                      </a:r>
                      <a:r>
                        <a:rPr lang="en-GB" sz="1100" u="none" strike="noStrike" baseline="0" dirty="0" smtClean="0">
                          <a:effectLst/>
                          <a:latin typeface="Arial" panose="020B0604020202020204" pitchFamily="34" charset="0"/>
                          <a:cs typeface="Arial" panose="020B0604020202020204" pitchFamily="34" charset="0"/>
                        </a:rPr>
                        <a:t> is the </a:t>
                      </a:r>
                      <a:r>
                        <a:rPr lang="en-GB" sz="1100" u="none" strike="noStrike" dirty="0" smtClean="0">
                          <a:effectLst/>
                          <a:latin typeface="Arial" panose="020B0604020202020204" pitchFamily="34" charset="0"/>
                          <a:cs typeface="Arial" panose="020B0604020202020204" pitchFamily="34" charset="0"/>
                        </a:rPr>
                        <a:t>Down Stream Margin Max-Min?</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dirty="0">
                          <a:effectLst/>
                          <a:latin typeface="Arial" panose="020B0604020202020204" pitchFamily="34" charset="0"/>
                          <a:cs typeface="Arial" panose="020B0604020202020204" pitchFamily="34" charset="0"/>
                        </a:rPr>
                        <a:t> </a:t>
                      </a:r>
                      <a:r>
                        <a:rPr lang="en-GB" sz="1100" u="none" strike="noStrike" dirty="0" smtClean="0">
                          <a:effectLst/>
                          <a:latin typeface="Arial" panose="020B0604020202020204" pitchFamily="34" charset="0"/>
                          <a:cs typeface="Arial" panose="020B0604020202020204" pitchFamily="34" charset="0"/>
                        </a:rPr>
                        <a:t>Value</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dirty="0">
                          <a:effectLst/>
                          <a:latin typeface="Arial" panose="020B0604020202020204" pitchFamily="34" charset="0"/>
                          <a:cs typeface="Arial" panose="020B0604020202020204" pitchFamily="34" charset="0"/>
                        </a:rPr>
                        <a:t>CP</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r>
              <a:tr h="209983">
                <a:tc>
                  <a:txBody>
                    <a:bodyPr/>
                    <a:lstStyle/>
                    <a:p>
                      <a:pPr algn="ctr" rtl="0" fontAlgn="b"/>
                      <a:r>
                        <a:rPr lang="en-GB" sz="1100" b="1" u="none" strike="noStrike" dirty="0">
                          <a:effectLst/>
                          <a:latin typeface="Arial" panose="020B0604020202020204" pitchFamily="34" charset="0"/>
                          <a:cs typeface="Arial" panose="020B0604020202020204" pitchFamily="34" charset="0"/>
                        </a:rPr>
                        <a:t>29</a:t>
                      </a:r>
                      <a:endParaRPr lang="en-GB" sz="1100" b="1"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noFill/>
                  </a:tcPr>
                </a:tc>
                <a:tc>
                  <a:txBody>
                    <a:bodyPr/>
                    <a:lstStyle/>
                    <a:p>
                      <a:pPr algn="ctr" rtl="0" fontAlgn="ctr"/>
                      <a:r>
                        <a:rPr lang="en-GB" sz="1100" u="none" strike="noStrike" dirty="0" smtClean="0">
                          <a:effectLst/>
                          <a:latin typeface="Arial" panose="020B0604020202020204" pitchFamily="34" charset="0"/>
                          <a:cs typeface="Arial" panose="020B0604020202020204" pitchFamily="34" charset="0"/>
                        </a:rPr>
                        <a:t>What</a:t>
                      </a:r>
                      <a:r>
                        <a:rPr lang="en-GB" sz="1100" u="none" strike="noStrike" baseline="0" dirty="0" smtClean="0">
                          <a:effectLst/>
                          <a:latin typeface="Arial" panose="020B0604020202020204" pitchFamily="34" charset="0"/>
                          <a:cs typeface="Arial" panose="020B0604020202020204" pitchFamily="34" charset="0"/>
                        </a:rPr>
                        <a:t> is the </a:t>
                      </a:r>
                      <a:r>
                        <a:rPr lang="en-GB" sz="1100" u="none" strike="noStrike" dirty="0" smtClean="0">
                          <a:effectLst/>
                          <a:latin typeface="Arial" panose="020B0604020202020204" pitchFamily="34" charset="0"/>
                          <a:cs typeface="Arial" panose="020B0604020202020204" pitchFamily="34" charset="0"/>
                        </a:rPr>
                        <a:t>Down Stream Errored Seconds?</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dirty="0">
                          <a:effectLst/>
                          <a:latin typeface="Arial" panose="020B0604020202020204" pitchFamily="34" charset="0"/>
                          <a:cs typeface="Arial" panose="020B0604020202020204" pitchFamily="34" charset="0"/>
                        </a:rPr>
                        <a:t> </a:t>
                      </a:r>
                      <a:r>
                        <a:rPr lang="en-GB" sz="1100" u="none" strike="noStrike" dirty="0" smtClean="0">
                          <a:effectLst/>
                          <a:latin typeface="Arial" panose="020B0604020202020204" pitchFamily="34" charset="0"/>
                          <a:cs typeface="Arial" panose="020B0604020202020204" pitchFamily="34" charset="0"/>
                        </a:rPr>
                        <a:t>Value</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dirty="0">
                          <a:effectLst/>
                          <a:latin typeface="Arial" panose="020B0604020202020204" pitchFamily="34" charset="0"/>
                          <a:cs typeface="Arial" panose="020B0604020202020204" pitchFamily="34" charset="0"/>
                        </a:rPr>
                        <a:t>CP</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r>
              <a:tr h="209983">
                <a:tc>
                  <a:txBody>
                    <a:bodyPr/>
                    <a:lstStyle/>
                    <a:p>
                      <a:pPr algn="ctr" rtl="0" fontAlgn="b"/>
                      <a:r>
                        <a:rPr lang="en-GB" sz="1100" b="1" u="none" strike="noStrike" dirty="0">
                          <a:effectLst/>
                          <a:latin typeface="Arial" panose="020B0604020202020204" pitchFamily="34" charset="0"/>
                          <a:cs typeface="Arial" panose="020B0604020202020204" pitchFamily="34" charset="0"/>
                        </a:rPr>
                        <a:t>30</a:t>
                      </a:r>
                      <a:endParaRPr lang="en-GB" sz="1100" b="1"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noFill/>
                  </a:tcPr>
                </a:tc>
                <a:tc>
                  <a:txBody>
                    <a:bodyPr/>
                    <a:lstStyle/>
                    <a:p>
                      <a:pPr algn="ctr" rtl="0" fontAlgn="ctr"/>
                      <a:r>
                        <a:rPr lang="en-GB" sz="1100" u="none" strike="noStrike" dirty="0" smtClean="0">
                          <a:effectLst/>
                          <a:latin typeface="Arial" panose="020B0604020202020204" pitchFamily="34" charset="0"/>
                          <a:cs typeface="Arial" panose="020B0604020202020204" pitchFamily="34" charset="0"/>
                        </a:rPr>
                        <a:t>What</a:t>
                      </a:r>
                      <a:r>
                        <a:rPr lang="en-GB" sz="1100" u="none" strike="noStrike" baseline="0" dirty="0" smtClean="0">
                          <a:effectLst/>
                          <a:latin typeface="Arial" panose="020B0604020202020204" pitchFamily="34" charset="0"/>
                          <a:cs typeface="Arial" panose="020B0604020202020204" pitchFamily="34" charset="0"/>
                        </a:rPr>
                        <a:t> is the </a:t>
                      </a:r>
                      <a:r>
                        <a:rPr lang="en-GB" sz="1100" u="none" strike="noStrike" dirty="0" smtClean="0">
                          <a:effectLst/>
                          <a:latin typeface="Arial" panose="020B0604020202020204" pitchFamily="34" charset="0"/>
                          <a:cs typeface="Arial" panose="020B0604020202020204" pitchFamily="34" charset="0"/>
                        </a:rPr>
                        <a:t>Down Stream HEC Errors?</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dirty="0">
                          <a:effectLst/>
                          <a:latin typeface="Arial" panose="020B0604020202020204" pitchFamily="34" charset="0"/>
                          <a:cs typeface="Arial" panose="020B0604020202020204" pitchFamily="34" charset="0"/>
                        </a:rPr>
                        <a:t> </a:t>
                      </a:r>
                      <a:r>
                        <a:rPr lang="en-GB" sz="1100" u="none" strike="noStrike" dirty="0" smtClean="0">
                          <a:effectLst/>
                          <a:latin typeface="Arial" panose="020B0604020202020204" pitchFamily="34" charset="0"/>
                          <a:cs typeface="Arial" panose="020B0604020202020204" pitchFamily="34" charset="0"/>
                        </a:rPr>
                        <a:t>Value</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dirty="0">
                          <a:effectLst/>
                          <a:latin typeface="Arial" panose="020B0604020202020204" pitchFamily="34" charset="0"/>
                          <a:cs typeface="Arial" panose="020B0604020202020204" pitchFamily="34" charset="0"/>
                        </a:rPr>
                        <a:t>CP</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r>
              <a:tr h="209983">
                <a:tc>
                  <a:txBody>
                    <a:bodyPr/>
                    <a:lstStyle/>
                    <a:p>
                      <a:pPr algn="ctr" rtl="0" fontAlgn="b"/>
                      <a:r>
                        <a:rPr lang="en-GB" sz="1100" b="1" u="none" strike="noStrike" dirty="0">
                          <a:effectLst/>
                          <a:latin typeface="Arial" panose="020B0604020202020204" pitchFamily="34" charset="0"/>
                          <a:cs typeface="Arial" panose="020B0604020202020204" pitchFamily="34" charset="0"/>
                        </a:rPr>
                        <a:t>31</a:t>
                      </a:r>
                      <a:endParaRPr lang="en-GB" sz="1100" b="1"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noFill/>
                  </a:tcPr>
                </a:tc>
                <a:tc>
                  <a:txBody>
                    <a:bodyPr/>
                    <a:lstStyle/>
                    <a:p>
                      <a:pPr algn="ctr" rtl="0" fontAlgn="ctr"/>
                      <a:r>
                        <a:rPr lang="en-GB" sz="1100" u="none" strike="noStrike" dirty="0" smtClean="0">
                          <a:effectLst/>
                          <a:latin typeface="Arial" panose="020B0604020202020204" pitchFamily="34" charset="0"/>
                          <a:cs typeface="Arial" panose="020B0604020202020204" pitchFamily="34" charset="0"/>
                        </a:rPr>
                        <a:t>What</a:t>
                      </a:r>
                      <a:r>
                        <a:rPr lang="en-GB" sz="1100" u="none" strike="noStrike" baseline="0" dirty="0" smtClean="0">
                          <a:effectLst/>
                          <a:latin typeface="Arial" panose="020B0604020202020204" pitchFamily="34" charset="0"/>
                          <a:cs typeface="Arial" panose="020B0604020202020204" pitchFamily="34" charset="0"/>
                        </a:rPr>
                        <a:t> is the </a:t>
                      </a:r>
                      <a:r>
                        <a:rPr lang="en-GB" sz="1100" u="none" strike="noStrike" dirty="0" smtClean="0">
                          <a:effectLst/>
                          <a:latin typeface="Arial" panose="020B0604020202020204" pitchFamily="34" charset="0"/>
                          <a:cs typeface="Arial" panose="020B0604020202020204" pitchFamily="34" charset="0"/>
                        </a:rPr>
                        <a:t>Up Stream Loop Loss?</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dirty="0">
                          <a:effectLst/>
                          <a:latin typeface="Arial" panose="020B0604020202020204" pitchFamily="34" charset="0"/>
                          <a:cs typeface="Arial" panose="020B0604020202020204" pitchFamily="34" charset="0"/>
                        </a:rPr>
                        <a:t> </a:t>
                      </a:r>
                      <a:r>
                        <a:rPr lang="en-GB" sz="1100" u="none" strike="noStrike" dirty="0" smtClean="0">
                          <a:effectLst/>
                          <a:latin typeface="Arial" panose="020B0604020202020204" pitchFamily="34" charset="0"/>
                          <a:cs typeface="Arial" panose="020B0604020202020204" pitchFamily="34" charset="0"/>
                        </a:rPr>
                        <a:t>Value</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dirty="0">
                          <a:effectLst/>
                          <a:latin typeface="Arial" panose="020B0604020202020204" pitchFamily="34" charset="0"/>
                          <a:cs typeface="Arial" panose="020B0604020202020204" pitchFamily="34" charset="0"/>
                        </a:rPr>
                        <a:t>CP</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r>
              <a:tr h="209983">
                <a:tc>
                  <a:txBody>
                    <a:bodyPr/>
                    <a:lstStyle/>
                    <a:p>
                      <a:pPr algn="ctr" rtl="0" fontAlgn="b"/>
                      <a:r>
                        <a:rPr lang="en-GB" sz="1100" b="1" u="none" strike="noStrike" dirty="0">
                          <a:effectLst/>
                          <a:latin typeface="Arial" panose="020B0604020202020204" pitchFamily="34" charset="0"/>
                          <a:cs typeface="Arial" panose="020B0604020202020204" pitchFamily="34" charset="0"/>
                        </a:rPr>
                        <a:t>32</a:t>
                      </a:r>
                      <a:endParaRPr lang="en-GB" sz="1100" b="1"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noFill/>
                  </a:tcPr>
                </a:tc>
                <a:tc>
                  <a:txBody>
                    <a:bodyPr/>
                    <a:lstStyle/>
                    <a:p>
                      <a:pPr algn="ctr" rtl="0" fontAlgn="ctr"/>
                      <a:r>
                        <a:rPr lang="en-GB" sz="1100" u="none" strike="noStrike" dirty="0" smtClean="0">
                          <a:effectLst/>
                          <a:latin typeface="Arial" panose="020B0604020202020204" pitchFamily="34" charset="0"/>
                          <a:cs typeface="Arial" panose="020B0604020202020204" pitchFamily="34" charset="0"/>
                        </a:rPr>
                        <a:t>What</a:t>
                      </a:r>
                      <a:r>
                        <a:rPr lang="en-GB" sz="1100" u="none" strike="noStrike" baseline="0" dirty="0" smtClean="0">
                          <a:effectLst/>
                          <a:latin typeface="Arial" panose="020B0604020202020204" pitchFamily="34" charset="0"/>
                          <a:cs typeface="Arial" panose="020B0604020202020204" pitchFamily="34" charset="0"/>
                        </a:rPr>
                        <a:t> is the </a:t>
                      </a:r>
                      <a:r>
                        <a:rPr lang="en-GB" sz="1100" u="none" strike="noStrike" dirty="0" smtClean="0">
                          <a:effectLst/>
                          <a:latin typeface="Arial" panose="020B0604020202020204" pitchFamily="34" charset="0"/>
                          <a:cs typeface="Arial" panose="020B0604020202020204" pitchFamily="34" charset="0"/>
                        </a:rPr>
                        <a:t>Up Stream Loop Loss Max-Min?</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dirty="0">
                          <a:effectLst/>
                          <a:latin typeface="Arial" panose="020B0604020202020204" pitchFamily="34" charset="0"/>
                          <a:cs typeface="Arial" panose="020B0604020202020204" pitchFamily="34" charset="0"/>
                        </a:rPr>
                        <a:t> </a:t>
                      </a:r>
                      <a:r>
                        <a:rPr lang="en-GB" sz="1100" u="none" strike="noStrike" dirty="0" smtClean="0">
                          <a:effectLst/>
                          <a:latin typeface="Arial" panose="020B0604020202020204" pitchFamily="34" charset="0"/>
                          <a:cs typeface="Arial" panose="020B0604020202020204" pitchFamily="34" charset="0"/>
                        </a:rPr>
                        <a:t>Value</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dirty="0">
                          <a:effectLst/>
                          <a:latin typeface="Arial" panose="020B0604020202020204" pitchFamily="34" charset="0"/>
                          <a:cs typeface="Arial" panose="020B0604020202020204" pitchFamily="34" charset="0"/>
                        </a:rPr>
                        <a:t>CP</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r>
              <a:tr h="209983">
                <a:tc>
                  <a:txBody>
                    <a:bodyPr/>
                    <a:lstStyle/>
                    <a:p>
                      <a:pPr algn="ctr" rtl="0" fontAlgn="b"/>
                      <a:r>
                        <a:rPr lang="en-GB" sz="1100" b="1" u="none" strike="noStrike" dirty="0">
                          <a:effectLst/>
                          <a:latin typeface="Arial" panose="020B0604020202020204" pitchFamily="34" charset="0"/>
                          <a:cs typeface="Arial" panose="020B0604020202020204" pitchFamily="34" charset="0"/>
                        </a:rPr>
                        <a:t>33</a:t>
                      </a:r>
                      <a:endParaRPr lang="en-GB" sz="1100" b="1"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noFill/>
                  </a:tcPr>
                </a:tc>
                <a:tc>
                  <a:txBody>
                    <a:bodyPr/>
                    <a:lstStyle/>
                    <a:p>
                      <a:pPr algn="ctr" rtl="0" fontAlgn="ctr"/>
                      <a:r>
                        <a:rPr lang="en-GB" sz="1100" u="none" strike="noStrike" dirty="0" smtClean="0">
                          <a:effectLst/>
                          <a:latin typeface="Arial" panose="020B0604020202020204" pitchFamily="34" charset="0"/>
                          <a:cs typeface="Arial" panose="020B0604020202020204" pitchFamily="34" charset="0"/>
                        </a:rPr>
                        <a:t>What</a:t>
                      </a:r>
                      <a:r>
                        <a:rPr lang="en-GB" sz="1100" u="none" strike="noStrike" baseline="0" dirty="0" smtClean="0">
                          <a:effectLst/>
                          <a:latin typeface="Arial" panose="020B0604020202020204" pitchFamily="34" charset="0"/>
                          <a:cs typeface="Arial" panose="020B0604020202020204" pitchFamily="34" charset="0"/>
                        </a:rPr>
                        <a:t> is the </a:t>
                      </a:r>
                      <a:r>
                        <a:rPr lang="en-GB" sz="1100" u="none" strike="noStrike" dirty="0" smtClean="0">
                          <a:effectLst/>
                          <a:latin typeface="Arial" panose="020B0604020202020204" pitchFamily="34" charset="0"/>
                          <a:cs typeface="Arial" panose="020B0604020202020204" pitchFamily="34" charset="0"/>
                        </a:rPr>
                        <a:t>Up Stream Margin?</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dirty="0">
                          <a:effectLst/>
                          <a:latin typeface="Arial" panose="020B0604020202020204" pitchFamily="34" charset="0"/>
                          <a:cs typeface="Arial" panose="020B0604020202020204" pitchFamily="34" charset="0"/>
                        </a:rPr>
                        <a:t> </a:t>
                      </a:r>
                      <a:r>
                        <a:rPr lang="en-GB" sz="1100" u="none" strike="noStrike" dirty="0" smtClean="0">
                          <a:effectLst/>
                          <a:latin typeface="Arial" panose="020B0604020202020204" pitchFamily="34" charset="0"/>
                          <a:cs typeface="Arial" panose="020B0604020202020204" pitchFamily="34" charset="0"/>
                        </a:rPr>
                        <a:t>Value</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dirty="0">
                          <a:effectLst/>
                          <a:latin typeface="Arial" panose="020B0604020202020204" pitchFamily="34" charset="0"/>
                          <a:cs typeface="Arial" panose="020B0604020202020204" pitchFamily="34" charset="0"/>
                        </a:rPr>
                        <a:t>CP</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r>
              <a:tr h="209983">
                <a:tc>
                  <a:txBody>
                    <a:bodyPr/>
                    <a:lstStyle/>
                    <a:p>
                      <a:pPr algn="ctr" rtl="0" fontAlgn="b"/>
                      <a:r>
                        <a:rPr lang="en-GB" sz="1100" b="1" u="none" strike="noStrike" dirty="0">
                          <a:effectLst/>
                          <a:latin typeface="Arial" panose="020B0604020202020204" pitchFamily="34" charset="0"/>
                          <a:cs typeface="Arial" panose="020B0604020202020204" pitchFamily="34" charset="0"/>
                        </a:rPr>
                        <a:t>34</a:t>
                      </a:r>
                      <a:endParaRPr lang="en-GB" sz="1100" b="1"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noFill/>
                  </a:tcPr>
                </a:tc>
                <a:tc>
                  <a:txBody>
                    <a:bodyPr/>
                    <a:lstStyle/>
                    <a:p>
                      <a:pPr algn="ctr" rtl="0" fontAlgn="ctr"/>
                      <a:r>
                        <a:rPr lang="en-GB" sz="1100" u="none" strike="noStrike" dirty="0" smtClean="0">
                          <a:effectLst/>
                          <a:latin typeface="Arial" panose="020B0604020202020204" pitchFamily="34" charset="0"/>
                          <a:cs typeface="Arial" panose="020B0604020202020204" pitchFamily="34" charset="0"/>
                        </a:rPr>
                        <a:t>What</a:t>
                      </a:r>
                      <a:r>
                        <a:rPr lang="en-GB" sz="1100" u="none" strike="noStrike" baseline="0" dirty="0" smtClean="0">
                          <a:effectLst/>
                          <a:latin typeface="Arial" panose="020B0604020202020204" pitchFamily="34" charset="0"/>
                          <a:cs typeface="Arial" panose="020B0604020202020204" pitchFamily="34" charset="0"/>
                        </a:rPr>
                        <a:t> is the </a:t>
                      </a:r>
                      <a:r>
                        <a:rPr lang="en-GB" sz="1100" u="none" strike="noStrike" dirty="0" smtClean="0">
                          <a:effectLst/>
                          <a:latin typeface="Arial" panose="020B0604020202020204" pitchFamily="34" charset="0"/>
                          <a:cs typeface="Arial" panose="020B0604020202020204" pitchFamily="34" charset="0"/>
                        </a:rPr>
                        <a:t>Up Stream Margin Max-Min?</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dirty="0">
                          <a:effectLst/>
                          <a:latin typeface="Arial" panose="020B0604020202020204" pitchFamily="34" charset="0"/>
                          <a:cs typeface="Arial" panose="020B0604020202020204" pitchFamily="34" charset="0"/>
                        </a:rPr>
                        <a:t> </a:t>
                      </a:r>
                      <a:r>
                        <a:rPr lang="en-GB" sz="1100" u="none" strike="noStrike" dirty="0" smtClean="0">
                          <a:effectLst/>
                          <a:latin typeface="Arial" panose="020B0604020202020204" pitchFamily="34" charset="0"/>
                          <a:cs typeface="Arial" panose="020B0604020202020204" pitchFamily="34" charset="0"/>
                        </a:rPr>
                        <a:t>Value</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dirty="0">
                          <a:effectLst/>
                          <a:latin typeface="Arial" panose="020B0604020202020204" pitchFamily="34" charset="0"/>
                          <a:cs typeface="Arial" panose="020B0604020202020204" pitchFamily="34" charset="0"/>
                        </a:rPr>
                        <a:t>CP</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r>
              <a:tr h="209983">
                <a:tc>
                  <a:txBody>
                    <a:bodyPr/>
                    <a:lstStyle/>
                    <a:p>
                      <a:pPr algn="ctr" rtl="0" fontAlgn="b"/>
                      <a:r>
                        <a:rPr lang="en-GB" sz="1100" b="1" u="none" strike="noStrike" dirty="0">
                          <a:effectLst/>
                          <a:latin typeface="Arial" panose="020B0604020202020204" pitchFamily="34" charset="0"/>
                          <a:cs typeface="Arial" panose="020B0604020202020204" pitchFamily="34" charset="0"/>
                        </a:rPr>
                        <a:t>35</a:t>
                      </a:r>
                      <a:endParaRPr lang="en-GB" sz="1100" b="1"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noFill/>
                  </a:tcPr>
                </a:tc>
                <a:tc>
                  <a:txBody>
                    <a:bodyPr/>
                    <a:lstStyle/>
                    <a:p>
                      <a:pPr algn="ctr" rtl="0" fontAlgn="ctr"/>
                      <a:r>
                        <a:rPr lang="en-GB" sz="1100" u="none" strike="noStrike" dirty="0" smtClean="0">
                          <a:effectLst/>
                          <a:latin typeface="Arial" panose="020B0604020202020204" pitchFamily="34" charset="0"/>
                          <a:cs typeface="Arial" panose="020B0604020202020204" pitchFamily="34" charset="0"/>
                        </a:rPr>
                        <a:t>What</a:t>
                      </a:r>
                      <a:r>
                        <a:rPr lang="en-GB" sz="1100" u="none" strike="noStrike" baseline="0" dirty="0" smtClean="0">
                          <a:effectLst/>
                          <a:latin typeface="Arial" panose="020B0604020202020204" pitchFamily="34" charset="0"/>
                          <a:cs typeface="Arial" panose="020B0604020202020204" pitchFamily="34" charset="0"/>
                        </a:rPr>
                        <a:t> is the </a:t>
                      </a:r>
                      <a:r>
                        <a:rPr lang="en-GB" sz="1100" u="none" strike="noStrike" dirty="0" smtClean="0">
                          <a:effectLst/>
                          <a:latin typeface="Arial" panose="020B0604020202020204" pitchFamily="34" charset="0"/>
                          <a:cs typeface="Arial" panose="020B0604020202020204" pitchFamily="34" charset="0"/>
                        </a:rPr>
                        <a:t>Up Stream Errored Seconds?</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dirty="0">
                          <a:effectLst/>
                          <a:latin typeface="Arial" panose="020B0604020202020204" pitchFamily="34" charset="0"/>
                          <a:cs typeface="Arial" panose="020B0604020202020204" pitchFamily="34" charset="0"/>
                        </a:rPr>
                        <a:t> </a:t>
                      </a:r>
                      <a:r>
                        <a:rPr lang="en-GB" sz="1100" u="none" strike="noStrike" dirty="0" smtClean="0">
                          <a:effectLst/>
                          <a:latin typeface="Arial" panose="020B0604020202020204" pitchFamily="34" charset="0"/>
                          <a:cs typeface="Arial" panose="020B0604020202020204" pitchFamily="34" charset="0"/>
                        </a:rPr>
                        <a:t>Value</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dirty="0">
                          <a:effectLst/>
                          <a:latin typeface="Arial" panose="020B0604020202020204" pitchFamily="34" charset="0"/>
                          <a:cs typeface="Arial" panose="020B0604020202020204" pitchFamily="34" charset="0"/>
                        </a:rPr>
                        <a:t>CP</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r>
              <a:tr h="209983">
                <a:tc>
                  <a:txBody>
                    <a:bodyPr/>
                    <a:lstStyle/>
                    <a:p>
                      <a:pPr algn="ctr" rtl="0" fontAlgn="b"/>
                      <a:r>
                        <a:rPr lang="en-GB" sz="1100" b="1" u="none" strike="noStrike" dirty="0">
                          <a:effectLst/>
                          <a:latin typeface="Arial" panose="020B0604020202020204" pitchFamily="34" charset="0"/>
                          <a:cs typeface="Arial" panose="020B0604020202020204" pitchFamily="34" charset="0"/>
                        </a:rPr>
                        <a:t>36</a:t>
                      </a:r>
                      <a:endParaRPr lang="en-GB" sz="1100" b="1"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noFill/>
                  </a:tcPr>
                </a:tc>
                <a:tc>
                  <a:txBody>
                    <a:bodyPr/>
                    <a:lstStyle/>
                    <a:p>
                      <a:pPr algn="ctr" rtl="0" fontAlgn="ctr"/>
                      <a:r>
                        <a:rPr lang="en-GB" sz="1100" u="none" strike="noStrike" dirty="0" smtClean="0">
                          <a:effectLst/>
                          <a:latin typeface="Arial" panose="020B0604020202020204" pitchFamily="34" charset="0"/>
                          <a:cs typeface="Arial" panose="020B0604020202020204" pitchFamily="34" charset="0"/>
                        </a:rPr>
                        <a:t>What</a:t>
                      </a:r>
                      <a:r>
                        <a:rPr lang="en-GB" sz="1100" u="none" strike="noStrike" baseline="0" dirty="0" smtClean="0">
                          <a:effectLst/>
                          <a:latin typeface="Arial" panose="020B0604020202020204" pitchFamily="34" charset="0"/>
                          <a:cs typeface="Arial" panose="020B0604020202020204" pitchFamily="34" charset="0"/>
                        </a:rPr>
                        <a:t> is the </a:t>
                      </a:r>
                      <a:r>
                        <a:rPr lang="en-GB" sz="1100" u="none" strike="noStrike" dirty="0" smtClean="0">
                          <a:effectLst/>
                          <a:latin typeface="Arial" panose="020B0604020202020204" pitchFamily="34" charset="0"/>
                          <a:cs typeface="Arial" panose="020B0604020202020204" pitchFamily="34" charset="0"/>
                        </a:rPr>
                        <a:t>Up Stream HEC Errors?</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dirty="0">
                          <a:effectLst/>
                          <a:latin typeface="Arial" panose="020B0604020202020204" pitchFamily="34" charset="0"/>
                          <a:cs typeface="Arial" panose="020B0604020202020204" pitchFamily="34" charset="0"/>
                        </a:rPr>
                        <a:t> </a:t>
                      </a:r>
                      <a:r>
                        <a:rPr lang="en-GB" sz="1100" u="none" strike="noStrike" dirty="0" smtClean="0">
                          <a:effectLst/>
                          <a:latin typeface="Arial" panose="020B0604020202020204" pitchFamily="34" charset="0"/>
                          <a:cs typeface="Arial" panose="020B0604020202020204" pitchFamily="34" charset="0"/>
                        </a:rPr>
                        <a:t>Value</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c>
                  <a:txBody>
                    <a:bodyPr/>
                    <a:lstStyle/>
                    <a:p>
                      <a:pPr algn="ctr" rtl="0" fontAlgn="b"/>
                      <a:r>
                        <a:rPr lang="en-GB" sz="1100" u="none" strike="noStrike" dirty="0">
                          <a:effectLst/>
                          <a:latin typeface="Arial" panose="020B0604020202020204" pitchFamily="34" charset="0"/>
                          <a:cs typeface="Arial" panose="020B0604020202020204" pitchFamily="34" charset="0"/>
                        </a:rPr>
                        <a:t>CP</a:t>
                      </a:r>
                      <a:endParaRPr lang="en-GB" sz="1100" b="0" i="0" u="none" strike="noStrike" dirty="0">
                        <a:solidFill>
                          <a:srgbClr val="4D0039"/>
                        </a:solidFill>
                        <a:effectLst/>
                        <a:latin typeface="Arial" panose="020B0604020202020204" pitchFamily="34" charset="0"/>
                        <a:cs typeface="Arial" panose="020B0604020202020204" pitchFamily="34" charset="0"/>
                      </a:endParaRPr>
                    </a:p>
                  </a:txBody>
                  <a:tcPr marL="3661" marR="3661" marT="3660" marB="0" anchor="ctr">
                    <a:solidFill>
                      <a:schemeClr val="bg1"/>
                    </a:solidFill>
                  </a:tcPr>
                </a:tc>
              </a:tr>
            </a:tbl>
          </a:graphicData>
        </a:graphic>
      </p:graphicFrame>
      <p:sp>
        <p:nvSpPr>
          <p:cNvPr id="6" name="TextBox 5"/>
          <p:cNvSpPr txBox="1"/>
          <p:nvPr/>
        </p:nvSpPr>
        <p:spPr>
          <a:xfrm>
            <a:off x="8962164" y="6611112"/>
            <a:ext cx="190980" cy="246888"/>
          </a:xfrm>
          <a:prstGeom prst="rect">
            <a:avLst/>
          </a:prstGeom>
          <a:noFill/>
        </p:spPr>
        <p:txBody>
          <a:bodyPr wrap="square" lIns="0" tIns="0" rIns="0" bIns="0" rtlCol="0">
            <a:noAutofit/>
          </a:bodyPr>
          <a:lstStyle/>
          <a:p>
            <a:r>
              <a:rPr lang="en-GB" sz="1200" dirty="0" smtClean="0">
                <a:latin typeface="Arial" panose="020B0604020202020204" pitchFamily="34" charset="0"/>
                <a:cs typeface="Arial" panose="020B0604020202020204" pitchFamily="34" charset="0"/>
              </a:rPr>
              <a:t>25</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4961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ltLang="en-US" dirty="0">
                <a:latin typeface="Arial" panose="020B0604020202020204" pitchFamily="34" charset="0"/>
                <a:ea typeface="ＭＳ Ｐゴシック" panose="020B0600070205080204" pitchFamily="34" charset="-128"/>
                <a:cs typeface="Arial" panose="020B0604020202020204" pitchFamily="34" charset="0"/>
              </a:rPr>
              <a:t>Appendix D</a:t>
            </a:r>
            <a:endParaRPr lang="en-GB" dirty="0"/>
          </a:p>
        </p:txBody>
      </p:sp>
      <p:sp>
        <p:nvSpPr>
          <p:cNvPr id="4" name="Text Placeholder 3"/>
          <p:cNvSpPr>
            <a:spLocks noGrp="1"/>
          </p:cNvSpPr>
          <p:nvPr>
            <p:ph type="body" sz="quarter" idx="10"/>
          </p:nvPr>
        </p:nvSpPr>
        <p:spPr/>
        <p:txBody>
          <a:bodyPr/>
          <a:lstStyle/>
          <a:p>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Fault </a:t>
            </a:r>
            <a:r>
              <a:rPr lang="en-GB" altLang="en-US" dirty="0">
                <a:latin typeface="Arial" panose="020B0604020202020204" pitchFamily="34" charset="0"/>
                <a:ea typeface="ＭＳ Ｐゴシック" panose="020B0600070205080204" pitchFamily="34" charset="-128"/>
                <a:cs typeface="Arial" panose="020B0604020202020204" pitchFamily="34" charset="0"/>
              </a:rPr>
              <a:t>Codes explained - Part </a:t>
            </a:r>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1</a:t>
            </a:r>
            <a:endParaRPr lang="en-GB" sz="1200" dirty="0"/>
          </a:p>
        </p:txBody>
      </p:sp>
      <p:graphicFrame>
        <p:nvGraphicFramePr>
          <p:cNvPr id="5" name="Table 4"/>
          <p:cNvGraphicFramePr>
            <a:graphicFrameLocks noGrp="1"/>
          </p:cNvGraphicFramePr>
          <p:nvPr>
            <p:extLst>
              <p:ext uri="{D42A27DB-BD31-4B8C-83A1-F6EECF244321}">
                <p14:modId xmlns:p14="http://schemas.microsoft.com/office/powerpoint/2010/main" val="24338137"/>
              </p:ext>
            </p:extLst>
          </p:nvPr>
        </p:nvGraphicFramePr>
        <p:xfrm>
          <a:off x="26988" y="1285466"/>
          <a:ext cx="9070975" cy="5003795"/>
        </p:xfrm>
        <a:graphic>
          <a:graphicData uri="http://schemas.openxmlformats.org/drawingml/2006/table">
            <a:tbl>
              <a:tblPr firstRow="1" bandRow="1">
                <a:tableStyleId>{5940675A-B579-460E-94D1-54222C63F5DA}</a:tableStyleId>
              </a:tblPr>
              <a:tblGrid>
                <a:gridCol w="689018"/>
                <a:gridCol w="4862567"/>
                <a:gridCol w="1237791"/>
                <a:gridCol w="1099232"/>
                <a:gridCol w="1182367"/>
              </a:tblGrid>
              <a:tr h="201547">
                <a:tc>
                  <a:txBody>
                    <a:bodyPr/>
                    <a:lstStyle/>
                    <a:p>
                      <a:pPr algn="ctr" fontAlgn="t"/>
                      <a:r>
                        <a:rPr lang="en-GB" sz="1100" b="1" i="0" u="none" strike="noStrike" dirty="0" smtClean="0">
                          <a:solidFill>
                            <a:srgbClr val="000000"/>
                          </a:solidFill>
                          <a:effectLst/>
                          <a:latin typeface="Calibri" panose="020F0502020204030204" pitchFamily="34" charset="0"/>
                        </a:rPr>
                        <a:t> Fault </a:t>
                      </a:r>
                      <a:r>
                        <a:rPr lang="en-GB" sz="1100" b="1" i="0" u="none" strike="noStrike" dirty="0">
                          <a:solidFill>
                            <a:srgbClr val="000000"/>
                          </a:solidFill>
                          <a:effectLst/>
                          <a:latin typeface="Calibri" panose="020F0502020204030204" pitchFamily="34" charset="0"/>
                        </a:rPr>
                        <a:t>Code</a:t>
                      </a:r>
                    </a:p>
                  </a:txBody>
                  <a:tcPr marL="0" marR="0" marT="0" marB="0" anchor="ctr"/>
                </a:tc>
                <a:tc>
                  <a:txBody>
                    <a:bodyPr/>
                    <a:lstStyle/>
                    <a:p>
                      <a:pPr algn="ctr" fontAlgn="t"/>
                      <a:r>
                        <a:rPr lang="en-GB" sz="1100" b="0" i="0" u="none" strike="noStrike" baseline="0" dirty="0" smtClean="0">
                          <a:solidFill>
                            <a:srgbClr val="000000"/>
                          </a:solidFill>
                          <a:effectLst/>
                          <a:latin typeface="Calibri" panose="020F0502020204030204" pitchFamily="34" charset="0"/>
                        </a:rPr>
                        <a:t> </a:t>
                      </a:r>
                      <a:r>
                        <a:rPr lang="en-GB" sz="1100" b="1" i="0" u="none" strike="noStrike" baseline="0" dirty="0" smtClean="0">
                          <a:solidFill>
                            <a:srgbClr val="000000"/>
                          </a:solidFill>
                          <a:effectLst/>
                          <a:latin typeface="Calibri" panose="020F0502020204030204" pitchFamily="34" charset="0"/>
                        </a:rPr>
                        <a:t>Fault </a:t>
                      </a:r>
                      <a:r>
                        <a:rPr lang="en-GB" sz="1100" b="1" i="0" u="none" strike="noStrike" baseline="0" dirty="0">
                          <a:solidFill>
                            <a:srgbClr val="000000"/>
                          </a:solidFill>
                          <a:effectLst/>
                          <a:latin typeface="Calibri" panose="020F0502020204030204" pitchFamily="34" charset="0"/>
                        </a:rPr>
                        <a:t>Description</a:t>
                      </a:r>
                    </a:p>
                  </a:txBody>
                  <a:tcPr marL="0" marR="0" marT="0" marB="0" anchor="ctr">
                    <a:solidFill>
                      <a:schemeClr val="bg1"/>
                    </a:solidFill>
                  </a:tcPr>
                </a:tc>
                <a:tc>
                  <a:txBody>
                    <a:bodyPr/>
                    <a:lstStyle/>
                    <a:p>
                      <a:pPr algn="ctr" fontAlgn="t"/>
                      <a:r>
                        <a:rPr lang="en-GB" sz="1100" b="1" i="0" u="none" strike="noStrike" dirty="0">
                          <a:solidFill>
                            <a:srgbClr val="000000"/>
                          </a:solidFill>
                          <a:effectLst/>
                          <a:latin typeface="Calibri" panose="020F0502020204030204" pitchFamily="34" charset="0"/>
                        </a:rPr>
                        <a:t>Applicable to WLR3</a:t>
                      </a:r>
                    </a:p>
                  </a:txBody>
                  <a:tcPr marL="0" marR="0" marT="0" marB="0" anchor="ctr">
                    <a:solidFill>
                      <a:schemeClr val="bg1"/>
                    </a:solidFill>
                  </a:tcPr>
                </a:tc>
                <a:tc>
                  <a:txBody>
                    <a:bodyPr/>
                    <a:lstStyle/>
                    <a:p>
                      <a:pPr algn="ctr" fontAlgn="t"/>
                      <a:r>
                        <a:rPr lang="en-GB" sz="1100" b="1" i="0" u="none" strike="noStrike">
                          <a:solidFill>
                            <a:srgbClr val="000000"/>
                          </a:solidFill>
                          <a:effectLst/>
                          <a:latin typeface="Calibri" panose="020F0502020204030204" pitchFamily="34" charset="0"/>
                        </a:rPr>
                        <a:t>Applicable to LLU</a:t>
                      </a:r>
                    </a:p>
                  </a:txBody>
                  <a:tcPr marL="0" marR="0" marT="0" marB="0" anchor="ctr">
                    <a:solidFill>
                      <a:schemeClr val="bg1"/>
                    </a:solidFill>
                  </a:tcPr>
                </a:tc>
                <a:tc>
                  <a:txBody>
                    <a:bodyPr/>
                    <a:lstStyle/>
                    <a:p>
                      <a:pPr algn="ctr" fontAlgn="t"/>
                      <a:r>
                        <a:rPr lang="en-GB" sz="1100" b="1" i="0" u="none" strike="noStrike" dirty="0">
                          <a:solidFill>
                            <a:srgbClr val="000000"/>
                          </a:solidFill>
                          <a:effectLst/>
                          <a:latin typeface="Calibri" panose="020F0502020204030204" pitchFamily="34" charset="0"/>
                        </a:rPr>
                        <a:t>Applicable to FTTC</a:t>
                      </a:r>
                    </a:p>
                  </a:txBody>
                  <a:tcPr marL="0" marR="0" marT="0" marB="0" anchor="ctr">
                    <a:solidFill>
                      <a:schemeClr val="bg1"/>
                    </a:solidFill>
                  </a:tcPr>
                </a:tc>
              </a:tr>
              <a:tr h="218284">
                <a:tc>
                  <a:txBody>
                    <a:bodyPr/>
                    <a:lstStyle/>
                    <a:p>
                      <a:pPr algn="ctr" fontAlgn="t"/>
                      <a:r>
                        <a:rPr lang="en-GB" sz="1100" b="1" i="0" u="none" strike="noStrike" dirty="0">
                          <a:solidFill>
                            <a:srgbClr val="000000"/>
                          </a:solidFill>
                          <a:effectLst/>
                          <a:latin typeface="Calibri" panose="020F0502020204030204" pitchFamily="34" charset="0"/>
                        </a:rPr>
                        <a:t>BNR</a:t>
                      </a:r>
                    </a:p>
                  </a:txBody>
                  <a:tcPr marL="0" marR="0" marT="0" marB="0" anchor="ct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tcPr>
                </a:tc>
                <a:tc>
                  <a:txBody>
                    <a:bodyPr/>
                    <a:lstStyle/>
                    <a:p>
                      <a:pPr algn="ctr" fontAlgn="t"/>
                      <a:r>
                        <a:rPr lang="en-GB" sz="1100" b="0" i="0" u="none" strike="noStrike" baseline="0">
                          <a:solidFill>
                            <a:srgbClr val="000000"/>
                          </a:solidFill>
                          <a:effectLst/>
                          <a:latin typeface="Calibri" panose="020F0502020204030204" pitchFamily="34" charset="0"/>
                        </a:rPr>
                        <a:t>Bell not Ringing</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 (Post V30)</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 (Post V30)</a:t>
                      </a:r>
                    </a:p>
                  </a:txBody>
                  <a:tcPr marL="0" marR="0" marT="0" marB="0" anchor="ctr">
                    <a:solidFill>
                      <a:schemeClr val="bg1"/>
                    </a:solidFill>
                  </a:tcPr>
                </a:tc>
              </a:tr>
              <a:tr h="218284">
                <a:tc>
                  <a:txBody>
                    <a:bodyPr/>
                    <a:lstStyle/>
                    <a:p>
                      <a:pPr algn="ctr" fontAlgn="t"/>
                      <a:r>
                        <a:rPr lang="en-GB" sz="1100" b="1" i="0" u="none" strike="noStrike" dirty="0">
                          <a:solidFill>
                            <a:srgbClr val="000000"/>
                          </a:solidFill>
                          <a:effectLst/>
                          <a:latin typeface="Calibri" panose="020F0502020204030204" pitchFamily="34" charset="0"/>
                        </a:rPr>
                        <a:t>BR</a:t>
                      </a:r>
                    </a:p>
                  </a:txBody>
                  <a:tcPr marL="0" marR="0" marT="0" marB="0"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ctr" fontAlgn="t"/>
                      <a:r>
                        <a:rPr lang="en-GB" sz="1100" b="0" i="0" u="none" strike="noStrike" baseline="0" dirty="0">
                          <a:solidFill>
                            <a:srgbClr val="000000"/>
                          </a:solidFill>
                          <a:effectLst/>
                          <a:latin typeface="Calibri" panose="020F0502020204030204" pitchFamily="34" charset="0"/>
                        </a:rPr>
                        <a:t>Bell Ringing Continuous</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 (Post V30)</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 (Post V30)</a:t>
                      </a:r>
                    </a:p>
                  </a:txBody>
                  <a:tcPr marL="0" marR="0" marT="0" marB="0" anchor="ctr">
                    <a:solidFill>
                      <a:schemeClr val="bg1"/>
                    </a:solidFill>
                  </a:tcPr>
                </a:tc>
              </a:tr>
              <a:tr h="218284">
                <a:tc>
                  <a:txBody>
                    <a:bodyPr/>
                    <a:lstStyle/>
                    <a:p>
                      <a:pPr algn="ctr" fontAlgn="t"/>
                      <a:r>
                        <a:rPr lang="en-GB" sz="1100" b="1" i="0" u="none" strike="noStrike" dirty="0">
                          <a:solidFill>
                            <a:srgbClr val="000000"/>
                          </a:solidFill>
                          <a:effectLst/>
                          <a:latin typeface="Calibri" panose="020F0502020204030204" pitchFamily="34" charset="0"/>
                        </a:rPr>
                        <a:t>CCS</a:t>
                      </a:r>
                    </a:p>
                  </a:txBody>
                  <a:tcPr marL="0" marR="0" marT="0" marB="0" anchor="c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algn="ctr" fontAlgn="t"/>
                      <a:r>
                        <a:rPr lang="en-GB" sz="1100" b="0" i="0" u="none" strike="noStrike" baseline="0">
                          <a:solidFill>
                            <a:srgbClr val="000000"/>
                          </a:solidFill>
                          <a:effectLst/>
                          <a:latin typeface="Calibri" panose="020F0502020204030204" pitchFamily="34" charset="0"/>
                        </a:rPr>
                        <a:t>Customer Control Services (Call Minder)</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No</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No</a:t>
                      </a:r>
                    </a:p>
                  </a:txBody>
                  <a:tcPr marL="0" marR="0" marT="0" marB="0" anchor="ctr">
                    <a:solidFill>
                      <a:schemeClr val="bg1"/>
                    </a:solidFill>
                  </a:tcPr>
                </a:tc>
              </a:tr>
              <a:tr h="218284">
                <a:tc>
                  <a:txBody>
                    <a:bodyPr/>
                    <a:lstStyle/>
                    <a:p>
                      <a:pPr algn="ctr" fontAlgn="t"/>
                      <a:r>
                        <a:rPr lang="en-GB" sz="1100" b="1" i="0" u="none" strike="noStrike" dirty="0">
                          <a:solidFill>
                            <a:srgbClr val="000000"/>
                          </a:solidFill>
                          <a:effectLst/>
                          <a:latin typeface="Calibri" panose="020F0502020204030204" pitchFamily="34" charset="0"/>
                        </a:rPr>
                        <a:t>CDT</a:t>
                      </a:r>
                    </a:p>
                  </a:txBody>
                  <a:tcPr marL="0" marR="0" marT="0" marB="0"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ctr" fontAlgn="t"/>
                      <a:r>
                        <a:rPr lang="en-GB" sz="1100" b="0" i="0" u="none" strike="noStrike" baseline="0">
                          <a:solidFill>
                            <a:srgbClr val="000000"/>
                          </a:solidFill>
                          <a:effectLst/>
                          <a:latin typeface="Calibri" panose="020F0502020204030204" pitchFamily="34" charset="0"/>
                        </a:rPr>
                        <a:t>Continuous Dial Tone</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 (Post V30)</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 (Post V30)</a:t>
                      </a:r>
                    </a:p>
                  </a:txBody>
                  <a:tcPr marL="0" marR="0" marT="0" marB="0" anchor="ctr">
                    <a:solidFill>
                      <a:schemeClr val="bg1"/>
                    </a:solidFill>
                  </a:tcPr>
                </a:tc>
              </a:tr>
              <a:tr h="218284">
                <a:tc>
                  <a:txBody>
                    <a:bodyPr/>
                    <a:lstStyle/>
                    <a:p>
                      <a:pPr algn="ctr" fontAlgn="t"/>
                      <a:r>
                        <a:rPr lang="en-GB" sz="1100" b="1" i="0" u="none" strike="noStrike" dirty="0">
                          <a:solidFill>
                            <a:srgbClr val="000000"/>
                          </a:solidFill>
                          <a:effectLst/>
                          <a:latin typeface="Calibri" panose="020F0502020204030204" pitchFamily="34" charset="0"/>
                        </a:rPr>
                        <a:t>CO</a:t>
                      </a:r>
                    </a:p>
                  </a:txBody>
                  <a:tcPr marL="0" marR="0" marT="0" marB="0"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ctr" fontAlgn="t"/>
                      <a:r>
                        <a:rPr lang="en-GB" sz="1100" b="0" i="0" u="none" strike="noStrike" baseline="0" dirty="0">
                          <a:solidFill>
                            <a:srgbClr val="000000"/>
                          </a:solidFill>
                          <a:effectLst/>
                          <a:latin typeface="Calibri" panose="020F0502020204030204" pitchFamily="34" charset="0"/>
                        </a:rPr>
                        <a:t>Cutting Off</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 (Post V30)</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 (Post V30)</a:t>
                      </a:r>
                    </a:p>
                  </a:txBody>
                  <a:tcPr marL="0" marR="0" marT="0" marB="0" anchor="ctr">
                    <a:solidFill>
                      <a:schemeClr val="bg1"/>
                    </a:solidFill>
                  </a:tcPr>
                </a:tc>
              </a:tr>
              <a:tr h="218284">
                <a:tc>
                  <a:txBody>
                    <a:bodyPr/>
                    <a:lstStyle/>
                    <a:p>
                      <a:pPr algn="ctr" fontAlgn="t"/>
                      <a:r>
                        <a:rPr lang="en-GB" sz="1100" b="1" i="0" u="none" strike="noStrike" dirty="0">
                          <a:solidFill>
                            <a:srgbClr val="000000"/>
                          </a:solidFill>
                          <a:effectLst/>
                          <a:latin typeface="Calibri" panose="020F0502020204030204" pitchFamily="34" charset="0"/>
                        </a:rPr>
                        <a:t>DRM</a:t>
                      </a:r>
                    </a:p>
                  </a:txBody>
                  <a:tcPr marL="0" marR="0" marT="0" marB="0"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ctr" fontAlgn="t"/>
                      <a:r>
                        <a:rPr lang="en-GB" sz="1100" b="0" i="0" u="none" strike="noStrike" baseline="0" dirty="0">
                          <a:solidFill>
                            <a:srgbClr val="000000"/>
                          </a:solidFill>
                          <a:effectLst/>
                          <a:latin typeface="Calibri" panose="020F0502020204030204" pitchFamily="34" charset="0"/>
                        </a:rPr>
                        <a:t>Damage Report Modem</a:t>
                      </a:r>
                    </a:p>
                  </a:txBody>
                  <a:tcPr marL="0" marR="0" marT="0" marB="0" anchor="ctr">
                    <a:solidFill>
                      <a:schemeClr val="bg1"/>
                    </a:solidFill>
                  </a:tcPr>
                </a:tc>
                <a:tc>
                  <a:txBody>
                    <a:bodyPr/>
                    <a:lstStyle/>
                    <a:p>
                      <a:pPr algn="ctr" fontAlgn="t"/>
                      <a:r>
                        <a:rPr lang="en-GB" sz="1100" b="0" i="0" u="none" strike="noStrike" dirty="0">
                          <a:solidFill>
                            <a:srgbClr val="000000"/>
                          </a:solidFill>
                          <a:effectLst/>
                          <a:latin typeface="Calibri" panose="020F0502020204030204" pitchFamily="34" charset="0"/>
                        </a:rPr>
                        <a:t>Yes (Post V30)</a:t>
                      </a:r>
                    </a:p>
                  </a:txBody>
                  <a:tcPr marL="0" marR="0" marT="0" marB="0" anchor="ctr">
                    <a:solidFill>
                      <a:schemeClr val="bg1"/>
                    </a:solidFill>
                  </a:tcPr>
                </a:tc>
                <a:tc>
                  <a:txBody>
                    <a:bodyPr/>
                    <a:lstStyle/>
                    <a:p>
                      <a:pPr algn="ctr" fontAlgn="t"/>
                      <a:r>
                        <a:rPr lang="en-GB" sz="1100" b="0" i="0" u="none" strike="noStrike" dirty="0">
                          <a:solidFill>
                            <a:srgbClr val="000000"/>
                          </a:solidFill>
                          <a:effectLst/>
                          <a:latin typeface="Calibri" panose="020F0502020204030204" pitchFamily="34" charset="0"/>
                        </a:rPr>
                        <a:t>Yes (Post V30)</a:t>
                      </a:r>
                    </a:p>
                  </a:txBody>
                  <a:tcPr marL="0" marR="0" marT="0" marB="0" anchor="ctr">
                    <a:solidFill>
                      <a:schemeClr val="bg1"/>
                    </a:solidFill>
                  </a:tcPr>
                </a:tc>
                <a:tc>
                  <a:txBody>
                    <a:bodyPr/>
                    <a:lstStyle/>
                    <a:p>
                      <a:pPr algn="ctr" fontAlgn="t"/>
                      <a:r>
                        <a:rPr lang="en-GB" sz="1100" b="0" i="0" u="none" strike="noStrike" dirty="0">
                          <a:solidFill>
                            <a:srgbClr val="000000"/>
                          </a:solidFill>
                          <a:effectLst/>
                          <a:latin typeface="Calibri" panose="020F0502020204030204" pitchFamily="34" charset="0"/>
                        </a:rPr>
                        <a:t>Yes</a:t>
                      </a:r>
                    </a:p>
                  </a:txBody>
                  <a:tcPr marL="0" marR="0" marT="0" marB="0" anchor="ctr">
                    <a:solidFill>
                      <a:schemeClr val="bg1"/>
                    </a:solidFill>
                  </a:tcPr>
                </a:tc>
              </a:tr>
              <a:tr h="218284">
                <a:tc>
                  <a:txBody>
                    <a:bodyPr/>
                    <a:lstStyle/>
                    <a:p>
                      <a:pPr algn="ctr" fontAlgn="t"/>
                      <a:r>
                        <a:rPr lang="en-GB" sz="1100" b="1" i="0" u="none" strike="noStrike">
                          <a:solidFill>
                            <a:srgbClr val="000000"/>
                          </a:solidFill>
                          <a:effectLst/>
                          <a:latin typeface="Calibri" panose="020F0502020204030204" pitchFamily="34" charset="0"/>
                        </a:rPr>
                        <a:t>DRN</a:t>
                      </a:r>
                    </a:p>
                  </a:txBody>
                  <a:tcPr marL="0" marR="0" marT="0" marB="0"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ctr" fontAlgn="t"/>
                      <a:r>
                        <a:rPr lang="en-GB" sz="1100" b="0" i="0" u="none" strike="noStrike" baseline="0" dirty="0">
                          <a:solidFill>
                            <a:srgbClr val="000000"/>
                          </a:solidFill>
                          <a:effectLst/>
                          <a:latin typeface="Calibri" panose="020F0502020204030204" pitchFamily="34" charset="0"/>
                        </a:rPr>
                        <a:t>Damage Report NTE</a:t>
                      </a:r>
                    </a:p>
                  </a:txBody>
                  <a:tcPr marL="0" marR="0" marT="0" marB="0" anchor="ctr">
                    <a:solidFill>
                      <a:schemeClr val="bg1"/>
                    </a:solidFill>
                  </a:tcPr>
                </a:tc>
                <a:tc>
                  <a:txBody>
                    <a:bodyPr/>
                    <a:lstStyle/>
                    <a:p>
                      <a:pPr algn="ctr" fontAlgn="t"/>
                      <a:r>
                        <a:rPr lang="en-GB" sz="1100" b="0" i="0" u="none" strike="noStrike" dirty="0">
                          <a:solidFill>
                            <a:srgbClr val="000000"/>
                          </a:solidFill>
                          <a:effectLst/>
                          <a:latin typeface="Calibri" panose="020F0502020204030204" pitchFamily="34" charset="0"/>
                        </a:rPr>
                        <a:t>Yes (Post V30)</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 (Post V30)</a:t>
                      </a:r>
                    </a:p>
                  </a:txBody>
                  <a:tcPr marL="0" marR="0" marT="0" marB="0" anchor="ctr">
                    <a:solidFill>
                      <a:schemeClr val="bg1"/>
                    </a:solidFill>
                  </a:tcPr>
                </a:tc>
                <a:tc>
                  <a:txBody>
                    <a:bodyPr/>
                    <a:lstStyle/>
                    <a:p>
                      <a:pPr algn="ctr" fontAlgn="t"/>
                      <a:r>
                        <a:rPr lang="en-GB" sz="1100" b="0" i="0" u="none" strike="noStrike" dirty="0">
                          <a:solidFill>
                            <a:srgbClr val="000000"/>
                          </a:solidFill>
                          <a:effectLst/>
                          <a:latin typeface="Calibri" panose="020F0502020204030204" pitchFamily="34" charset="0"/>
                        </a:rPr>
                        <a:t>Yes</a:t>
                      </a:r>
                    </a:p>
                  </a:txBody>
                  <a:tcPr marL="0" marR="0" marT="0" marB="0" anchor="ctr">
                    <a:solidFill>
                      <a:schemeClr val="bg1"/>
                    </a:solidFill>
                  </a:tcPr>
                </a:tc>
              </a:tr>
              <a:tr h="218284">
                <a:tc>
                  <a:txBody>
                    <a:bodyPr/>
                    <a:lstStyle/>
                    <a:p>
                      <a:pPr algn="ctr" fontAlgn="t"/>
                      <a:r>
                        <a:rPr lang="en-GB" sz="1100" b="1" i="0" u="none" strike="noStrike">
                          <a:solidFill>
                            <a:srgbClr val="000000"/>
                          </a:solidFill>
                          <a:effectLst/>
                          <a:latin typeface="Calibri" panose="020F0502020204030204" pitchFamily="34" charset="0"/>
                        </a:rPr>
                        <a:t>DRO</a:t>
                      </a:r>
                    </a:p>
                  </a:txBody>
                  <a:tcPr marL="0" marR="0" marT="0" marB="0"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ctr" fontAlgn="t"/>
                      <a:r>
                        <a:rPr lang="en-GB" sz="1100" b="0" i="0" u="none" strike="noStrike" baseline="0">
                          <a:solidFill>
                            <a:srgbClr val="000000"/>
                          </a:solidFill>
                          <a:effectLst/>
                          <a:latin typeface="Calibri" panose="020F0502020204030204" pitchFamily="34" charset="0"/>
                        </a:rPr>
                        <a:t>Damage Report Overhead</a:t>
                      </a:r>
                    </a:p>
                  </a:txBody>
                  <a:tcPr marL="0" marR="0" marT="0" marB="0" anchor="ctr">
                    <a:solidFill>
                      <a:schemeClr val="bg1"/>
                    </a:solidFill>
                  </a:tcPr>
                </a:tc>
                <a:tc>
                  <a:txBody>
                    <a:bodyPr/>
                    <a:lstStyle/>
                    <a:p>
                      <a:pPr algn="ctr" fontAlgn="t"/>
                      <a:r>
                        <a:rPr lang="en-GB" sz="1100" b="0" i="0" u="none" strike="noStrike" dirty="0">
                          <a:solidFill>
                            <a:srgbClr val="000000"/>
                          </a:solidFill>
                          <a:effectLst/>
                          <a:latin typeface="Calibri" panose="020F0502020204030204" pitchFamily="34" charset="0"/>
                        </a:rPr>
                        <a:t>Yes</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 (Post V30)</a:t>
                      </a:r>
                    </a:p>
                  </a:txBody>
                  <a:tcPr marL="0" marR="0" marT="0" marB="0" anchor="ctr">
                    <a:solidFill>
                      <a:schemeClr val="bg1"/>
                    </a:solidFill>
                  </a:tcPr>
                </a:tc>
                <a:tc>
                  <a:txBody>
                    <a:bodyPr/>
                    <a:lstStyle/>
                    <a:p>
                      <a:pPr algn="ctr" fontAlgn="t"/>
                      <a:r>
                        <a:rPr lang="en-GB" sz="1100" b="0" i="0" u="none" strike="noStrike" dirty="0">
                          <a:solidFill>
                            <a:srgbClr val="000000"/>
                          </a:solidFill>
                          <a:effectLst/>
                          <a:latin typeface="Calibri" panose="020F0502020204030204" pitchFamily="34" charset="0"/>
                        </a:rPr>
                        <a:t>Yes</a:t>
                      </a:r>
                    </a:p>
                  </a:txBody>
                  <a:tcPr marL="0" marR="0" marT="0" marB="0" anchor="ctr">
                    <a:solidFill>
                      <a:schemeClr val="bg1"/>
                    </a:solidFill>
                  </a:tcPr>
                </a:tc>
              </a:tr>
              <a:tr h="218284">
                <a:tc>
                  <a:txBody>
                    <a:bodyPr/>
                    <a:lstStyle/>
                    <a:p>
                      <a:pPr algn="ctr" fontAlgn="t"/>
                      <a:r>
                        <a:rPr lang="en-GB" sz="1100" b="1" i="0" u="none" strike="noStrike">
                          <a:solidFill>
                            <a:srgbClr val="000000"/>
                          </a:solidFill>
                          <a:effectLst/>
                          <a:latin typeface="Calibri" panose="020F0502020204030204" pitchFamily="34" charset="0"/>
                        </a:rPr>
                        <a:t>DRU</a:t>
                      </a:r>
                    </a:p>
                  </a:txBody>
                  <a:tcPr marL="0" marR="0" marT="0" marB="0"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ctr" fontAlgn="t"/>
                      <a:r>
                        <a:rPr lang="en-GB" sz="1100" b="0" i="0" u="none" strike="noStrike" baseline="0">
                          <a:solidFill>
                            <a:srgbClr val="000000"/>
                          </a:solidFill>
                          <a:effectLst/>
                          <a:latin typeface="Calibri" panose="020F0502020204030204" pitchFamily="34" charset="0"/>
                        </a:rPr>
                        <a:t>Damage Report Underground</a:t>
                      </a:r>
                    </a:p>
                  </a:txBody>
                  <a:tcPr marL="0" marR="0" marT="0" marB="0" anchor="ctr">
                    <a:solidFill>
                      <a:schemeClr val="bg1"/>
                    </a:solidFill>
                  </a:tcPr>
                </a:tc>
                <a:tc>
                  <a:txBody>
                    <a:bodyPr/>
                    <a:lstStyle/>
                    <a:p>
                      <a:pPr algn="ctr" fontAlgn="t"/>
                      <a:r>
                        <a:rPr lang="en-GB" sz="1100" b="0" i="0" u="none" strike="noStrike" dirty="0">
                          <a:solidFill>
                            <a:srgbClr val="000000"/>
                          </a:solidFill>
                          <a:effectLst/>
                          <a:latin typeface="Calibri" panose="020F0502020204030204" pitchFamily="34" charset="0"/>
                        </a:rPr>
                        <a:t>Yes</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 (Post V30)</a:t>
                      </a:r>
                    </a:p>
                  </a:txBody>
                  <a:tcPr marL="0" marR="0" marT="0" marB="0" anchor="ctr">
                    <a:solidFill>
                      <a:schemeClr val="bg1"/>
                    </a:solidFill>
                  </a:tcPr>
                </a:tc>
                <a:tc>
                  <a:txBody>
                    <a:bodyPr/>
                    <a:lstStyle/>
                    <a:p>
                      <a:pPr algn="ctr" fontAlgn="t"/>
                      <a:r>
                        <a:rPr lang="en-GB" sz="1100" b="0" i="0" u="none" strike="noStrike" dirty="0">
                          <a:solidFill>
                            <a:srgbClr val="000000"/>
                          </a:solidFill>
                          <a:effectLst/>
                          <a:latin typeface="Calibri" panose="020F0502020204030204" pitchFamily="34" charset="0"/>
                        </a:rPr>
                        <a:t>Yes</a:t>
                      </a:r>
                    </a:p>
                  </a:txBody>
                  <a:tcPr marL="0" marR="0" marT="0" marB="0" anchor="ctr">
                    <a:solidFill>
                      <a:schemeClr val="bg1"/>
                    </a:solidFill>
                  </a:tcPr>
                </a:tc>
              </a:tr>
              <a:tr h="218284">
                <a:tc>
                  <a:txBody>
                    <a:bodyPr/>
                    <a:lstStyle/>
                    <a:p>
                      <a:pPr algn="ctr" fontAlgn="t"/>
                      <a:r>
                        <a:rPr lang="en-GB" sz="1100" b="1" i="0" u="none" strike="noStrike">
                          <a:solidFill>
                            <a:srgbClr val="000000"/>
                          </a:solidFill>
                          <a:effectLst/>
                          <a:latin typeface="Calibri" panose="020F0502020204030204" pitchFamily="34" charset="0"/>
                        </a:rPr>
                        <a:t>DRW</a:t>
                      </a:r>
                    </a:p>
                  </a:txBody>
                  <a:tcPr marL="0" marR="0" marT="0" marB="0"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ctr" fontAlgn="t"/>
                      <a:r>
                        <a:rPr lang="en-GB" sz="1100" b="0" i="0" u="none" strike="noStrike" baseline="0">
                          <a:solidFill>
                            <a:srgbClr val="000000"/>
                          </a:solidFill>
                          <a:effectLst/>
                          <a:latin typeface="Calibri" panose="020F0502020204030204" pitchFamily="34" charset="0"/>
                        </a:rPr>
                        <a:t>Damage Report Wiring</a:t>
                      </a:r>
                    </a:p>
                  </a:txBody>
                  <a:tcPr marL="0" marR="0" marT="0" marB="0" anchor="ctr">
                    <a:solidFill>
                      <a:schemeClr val="bg1"/>
                    </a:solidFill>
                  </a:tcPr>
                </a:tc>
                <a:tc>
                  <a:txBody>
                    <a:bodyPr/>
                    <a:lstStyle/>
                    <a:p>
                      <a:pPr algn="ctr" fontAlgn="t"/>
                      <a:r>
                        <a:rPr lang="en-GB" sz="1100" b="0" i="0" u="none" strike="noStrike" dirty="0">
                          <a:solidFill>
                            <a:srgbClr val="000000"/>
                          </a:solidFill>
                          <a:effectLst/>
                          <a:latin typeface="Calibri" panose="020F0502020204030204" pitchFamily="34" charset="0"/>
                        </a:rPr>
                        <a:t>Yes</a:t>
                      </a:r>
                    </a:p>
                  </a:txBody>
                  <a:tcPr marL="0" marR="0" marT="0" marB="0" anchor="ctr">
                    <a:solidFill>
                      <a:schemeClr val="bg1"/>
                    </a:solidFill>
                  </a:tcPr>
                </a:tc>
                <a:tc>
                  <a:txBody>
                    <a:bodyPr/>
                    <a:lstStyle/>
                    <a:p>
                      <a:pPr algn="ctr" fontAlgn="t"/>
                      <a:r>
                        <a:rPr lang="en-GB" sz="1100" b="0" i="0" u="none" strike="noStrike" dirty="0">
                          <a:solidFill>
                            <a:srgbClr val="000000"/>
                          </a:solidFill>
                          <a:effectLst/>
                          <a:latin typeface="Calibri" panose="020F0502020204030204" pitchFamily="34" charset="0"/>
                        </a:rPr>
                        <a:t>Yes (Post V30)</a:t>
                      </a:r>
                    </a:p>
                  </a:txBody>
                  <a:tcPr marL="0" marR="0" marT="0" marB="0" anchor="ctr">
                    <a:solidFill>
                      <a:schemeClr val="bg1"/>
                    </a:solidFill>
                  </a:tcPr>
                </a:tc>
                <a:tc>
                  <a:txBody>
                    <a:bodyPr/>
                    <a:lstStyle/>
                    <a:p>
                      <a:pPr algn="ctr" fontAlgn="t"/>
                      <a:r>
                        <a:rPr lang="en-GB" sz="1100" b="0" i="0" u="none" strike="noStrike" dirty="0">
                          <a:solidFill>
                            <a:srgbClr val="000000"/>
                          </a:solidFill>
                          <a:effectLst/>
                          <a:latin typeface="Calibri" panose="020F0502020204030204" pitchFamily="34" charset="0"/>
                        </a:rPr>
                        <a:t>Yes</a:t>
                      </a:r>
                    </a:p>
                  </a:txBody>
                  <a:tcPr marL="0" marR="0" marT="0" marB="0" anchor="ctr">
                    <a:solidFill>
                      <a:schemeClr val="bg1"/>
                    </a:solidFill>
                  </a:tcPr>
                </a:tc>
              </a:tr>
              <a:tr h="218284">
                <a:tc>
                  <a:txBody>
                    <a:bodyPr/>
                    <a:lstStyle/>
                    <a:p>
                      <a:pPr algn="ctr" fontAlgn="t"/>
                      <a:r>
                        <a:rPr lang="en-GB" sz="1100" b="1" i="0" u="none" strike="noStrike">
                          <a:solidFill>
                            <a:srgbClr val="000000"/>
                          </a:solidFill>
                          <a:effectLst/>
                          <a:latin typeface="Calibri" panose="020F0502020204030204" pitchFamily="34" charset="0"/>
                        </a:rPr>
                        <a:t>DRA</a:t>
                      </a:r>
                    </a:p>
                  </a:txBody>
                  <a:tcPr marL="0" marR="0" marT="0" marB="0"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ctr" fontAlgn="t"/>
                      <a:r>
                        <a:rPr lang="en-GB" sz="1100" b="0" i="0" u="none" strike="noStrike" baseline="0">
                          <a:solidFill>
                            <a:srgbClr val="000000"/>
                          </a:solidFill>
                          <a:effectLst/>
                          <a:latin typeface="Calibri" panose="020F0502020204030204" pitchFamily="34" charset="0"/>
                        </a:rPr>
                        <a:t>Damage Report Apparatus</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 (Post V30)</a:t>
                      </a:r>
                    </a:p>
                  </a:txBody>
                  <a:tcPr marL="0" marR="0" marT="0" marB="0" anchor="ctr">
                    <a:solidFill>
                      <a:schemeClr val="bg1"/>
                    </a:solidFill>
                  </a:tcPr>
                </a:tc>
                <a:tc>
                  <a:txBody>
                    <a:bodyPr/>
                    <a:lstStyle/>
                    <a:p>
                      <a:pPr algn="ctr" fontAlgn="t"/>
                      <a:r>
                        <a:rPr lang="en-GB" sz="1100" b="0" i="0" u="none" strike="noStrike" dirty="0">
                          <a:solidFill>
                            <a:srgbClr val="000000"/>
                          </a:solidFill>
                          <a:effectLst/>
                          <a:latin typeface="Calibri" panose="020F0502020204030204" pitchFamily="34" charset="0"/>
                        </a:rPr>
                        <a:t>Yes (Post V30)</a:t>
                      </a:r>
                    </a:p>
                  </a:txBody>
                  <a:tcPr marL="0" marR="0" marT="0" marB="0" anchor="ctr">
                    <a:solidFill>
                      <a:schemeClr val="bg1"/>
                    </a:solidFill>
                  </a:tcPr>
                </a:tc>
              </a:tr>
              <a:tr h="218284">
                <a:tc>
                  <a:txBody>
                    <a:bodyPr/>
                    <a:lstStyle/>
                    <a:p>
                      <a:pPr algn="ctr" fontAlgn="t"/>
                      <a:r>
                        <a:rPr lang="en-GB" sz="1100" b="1" i="0" u="none" strike="noStrike" dirty="0">
                          <a:solidFill>
                            <a:srgbClr val="000000"/>
                          </a:solidFill>
                          <a:effectLst/>
                          <a:latin typeface="Calibri" panose="020F0502020204030204" pitchFamily="34" charset="0"/>
                        </a:rPr>
                        <a:t>FNT</a:t>
                      </a:r>
                    </a:p>
                  </a:txBody>
                  <a:tcPr marL="0" marR="0" marT="0" marB="0"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ctr" fontAlgn="t"/>
                      <a:r>
                        <a:rPr lang="en-GB" sz="1100" b="0" i="0" u="none" strike="noStrike" baseline="0" dirty="0">
                          <a:solidFill>
                            <a:srgbClr val="000000"/>
                          </a:solidFill>
                          <a:effectLst/>
                          <a:latin typeface="Calibri" panose="020F0502020204030204" pitchFamily="34" charset="0"/>
                        </a:rPr>
                        <a:t>Faint Transmission</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 (Post V30)</a:t>
                      </a:r>
                    </a:p>
                  </a:txBody>
                  <a:tcPr marL="0" marR="0" marT="0" marB="0" anchor="ctr">
                    <a:solidFill>
                      <a:schemeClr val="bg1"/>
                    </a:solidFill>
                  </a:tcPr>
                </a:tc>
                <a:tc>
                  <a:txBody>
                    <a:bodyPr/>
                    <a:lstStyle/>
                    <a:p>
                      <a:pPr algn="ctr" fontAlgn="t"/>
                      <a:r>
                        <a:rPr lang="en-GB" sz="1100" b="0" i="0" u="none" strike="noStrike" dirty="0">
                          <a:solidFill>
                            <a:srgbClr val="000000"/>
                          </a:solidFill>
                          <a:effectLst/>
                          <a:latin typeface="Calibri" panose="020F0502020204030204" pitchFamily="34" charset="0"/>
                        </a:rPr>
                        <a:t>Yes (Post V30)</a:t>
                      </a:r>
                    </a:p>
                  </a:txBody>
                  <a:tcPr marL="0" marR="0" marT="0" marB="0" anchor="ctr">
                    <a:solidFill>
                      <a:schemeClr val="bg1"/>
                    </a:solidFill>
                  </a:tcPr>
                </a:tc>
              </a:tr>
              <a:tr h="218284">
                <a:tc>
                  <a:txBody>
                    <a:bodyPr/>
                    <a:lstStyle/>
                    <a:p>
                      <a:pPr algn="ctr" fontAlgn="t"/>
                      <a:r>
                        <a:rPr lang="en-GB" sz="1100" b="1" i="0" u="none" strike="noStrike" dirty="0">
                          <a:solidFill>
                            <a:srgbClr val="000000"/>
                          </a:solidFill>
                          <a:effectLst/>
                          <a:latin typeface="Calibri" panose="020F0502020204030204" pitchFamily="34" charset="0"/>
                        </a:rPr>
                        <a:t>MOD</a:t>
                      </a:r>
                    </a:p>
                  </a:txBody>
                  <a:tcPr marL="0" marR="0" marT="0" marB="0" anchor="c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algn="ctr" fontAlgn="t"/>
                      <a:r>
                        <a:rPr lang="en-GB" sz="1100" b="0" i="0" u="none" strike="noStrike" baseline="0" dirty="0">
                          <a:solidFill>
                            <a:srgbClr val="000000"/>
                          </a:solidFill>
                          <a:effectLst/>
                          <a:latin typeface="Calibri" panose="020F0502020204030204" pitchFamily="34" charset="0"/>
                        </a:rPr>
                        <a:t>Modulation/Modem/Modify (Up for debate)</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No</a:t>
                      </a:r>
                    </a:p>
                  </a:txBody>
                  <a:tcPr marL="0" marR="0" marT="0" marB="0" anchor="ctr">
                    <a:solidFill>
                      <a:schemeClr val="bg1"/>
                    </a:solidFill>
                  </a:tcPr>
                </a:tc>
                <a:tc>
                  <a:txBody>
                    <a:bodyPr/>
                    <a:lstStyle/>
                    <a:p>
                      <a:pPr algn="ctr" fontAlgn="t"/>
                      <a:r>
                        <a:rPr lang="en-GB" sz="1100" b="0" i="0" u="none" strike="noStrike" dirty="0">
                          <a:solidFill>
                            <a:srgbClr val="000000"/>
                          </a:solidFill>
                          <a:effectLst/>
                          <a:latin typeface="Calibri" panose="020F0502020204030204" pitchFamily="34" charset="0"/>
                        </a:rPr>
                        <a:t>No</a:t>
                      </a:r>
                    </a:p>
                  </a:txBody>
                  <a:tcPr marL="0" marR="0" marT="0" marB="0" anchor="ctr">
                    <a:solidFill>
                      <a:schemeClr val="bg1"/>
                    </a:solidFill>
                  </a:tcPr>
                </a:tc>
              </a:tr>
              <a:tr h="218284">
                <a:tc>
                  <a:txBody>
                    <a:bodyPr/>
                    <a:lstStyle/>
                    <a:p>
                      <a:pPr algn="ctr" fontAlgn="t"/>
                      <a:r>
                        <a:rPr lang="en-GB" sz="1100" b="1" i="0" u="none" strike="noStrike" dirty="0">
                          <a:solidFill>
                            <a:srgbClr val="000000"/>
                          </a:solidFill>
                          <a:effectLst/>
                          <a:latin typeface="Calibri" panose="020F0502020204030204" pitchFamily="34" charset="0"/>
                        </a:rPr>
                        <a:t>NDT</a:t>
                      </a:r>
                    </a:p>
                  </a:txBody>
                  <a:tcPr marL="0" marR="0" marT="0" marB="0" anchor="ct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tcPr>
                </a:tc>
                <a:tc>
                  <a:txBody>
                    <a:bodyPr/>
                    <a:lstStyle/>
                    <a:p>
                      <a:pPr algn="ctr" fontAlgn="t"/>
                      <a:r>
                        <a:rPr lang="en-GB" sz="1100" b="0" i="0" u="none" strike="noStrike" baseline="0">
                          <a:solidFill>
                            <a:srgbClr val="000000"/>
                          </a:solidFill>
                          <a:effectLst/>
                          <a:latin typeface="Calibri" panose="020F0502020204030204" pitchFamily="34" charset="0"/>
                        </a:rPr>
                        <a:t>No Dial Tone</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 (Post V30)</a:t>
                      </a:r>
                    </a:p>
                  </a:txBody>
                  <a:tcPr marL="0" marR="0" marT="0" marB="0" anchor="ctr">
                    <a:solidFill>
                      <a:schemeClr val="bg1"/>
                    </a:solidFill>
                  </a:tcPr>
                </a:tc>
                <a:tc>
                  <a:txBody>
                    <a:bodyPr/>
                    <a:lstStyle/>
                    <a:p>
                      <a:pPr algn="ctr" fontAlgn="t"/>
                      <a:r>
                        <a:rPr lang="en-GB" sz="1100" b="0" i="0" u="none" strike="noStrike" dirty="0">
                          <a:solidFill>
                            <a:srgbClr val="000000"/>
                          </a:solidFill>
                          <a:effectLst/>
                          <a:latin typeface="Calibri" panose="020F0502020204030204" pitchFamily="34" charset="0"/>
                        </a:rPr>
                        <a:t>Yes (Post V30)</a:t>
                      </a:r>
                    </a:p>
                  </a:txBody>
                  <a:tcPr marL="0" marR="0" marT="0" marB="0" anchor="ctr">
                    <a:solidFill>
                      <a:schemeClr val="bg1"/>
                    </a:solidFill>
                  </a:tcPr>
                </a:tc>
              </a:tr>
              <a:tr h="218284">
                <a:tc>
                  <a:txBody>
                    <a:bodyPr/>
                    <a:lstStyle/>
                    <a:p>
                      <a:pPr marL="0" algn="ctr" defTabSz="457200" rtl="0" eaLnBrk="1" fontAlgn="t" latinLnBrk="0" hangingPunct="1"/>
                      <a:r>
                        <a:rPr lang="en-GB" sz="1100" b="1" i="0" u="none" strike="noStrike" kern="1200" dirty="0">
                          <a:solidFill>
                            <a:srgbClr val="000000"/>
                          </a:solidFill>
                          <a:effectLst/>
                          <a:latin typeface="Calibri" panose="020F0502020204030204" pitchFamily="34" charset="0"/>
                          <a:ea typeface="+mn-ea"/>
                          <a:cs typeface="+mn-cs"/>
                        </a:rPr>
                        <a:t>NR</a:t>
                      </a:r>
                    </a:p>
                  </a:txBody>
                  <a:tcPr marL="0" marR="0" marT="0" marB="0"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ctr" fontAlgn="t"/>
                      <a:r>
                        <a:rPr lang="en-GB" sz="1100" b="0" i="0" u="none" strike="noStrike" baseline="0">
                          <a:solidFill>
                            <a:srgbClr val="000000"/>
                          </a:solidFill>
                          <a:effectLst/>
                          <a:latin typeface="Calibri" panose="020F0502020204030204" pitchFamily="34" charset="0"/>
                        </a:rPr>
                        <a:t>No Reply</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 (Post V30)</a:t>
                      </a:r>
                    </a:p>
                  </a:txBody>
                  <a:tcPr marL="0" marR="0" marT="0" marB="0" anchor="ctr">
                    <a:solidFill>
                      <a:schemeClr val="bg1"/>
                    </a:solidFill>
                  </a:tcPr>
                </a:tc>
                <a:tc>
                  <a:txBody>
                    <a:bodyPr/>
                    <a:lstStyle/>
                    <a:p>
                      <a:pPr algn="ctr" fontAlgn="t"/>
                      <a:r>
                        <a:rPr lang="en-GB" sz="1100" b="0" i="0" u="none" strike="noStrike" dirty="0">
                          <a:solidFill>
                            <a:srgbClr val="000000"/>
                          </a:solidFill>
                          <a:effectLst/>
                          <a:latin typeface="Calibri" panose="020F0502020204030204" pitchFamily="34" charset="0"/>
                        </a:rPr>
                        <a:t>Yes (Post V30)</a:t>
                      </a:r>
                    </a:p>
                  </a:txBody>
                  <a:tcPr marL="0" marR="0" marT="0" marB="0" anchor="ctr">
                    <a:solidFill>
                      <a:schemeClr val="bg1"/>
                    </a:solidFill>
                  </a:tcPr>
                </a:tc>
              </a:tr>
              <a:tr h="218284">
                <a:tc>
                  <a:txBody>
                    <a:bodyPr/>
                    <a:lstStyle/>
                    <a:p>
                      <a:pPr algn="ctr" fontAlgn="t"/>
                      <a:r>
                        <a:rPr lang="en-GB" sz="1100" b="1" i="0" u="none" strike="noStrike" dirty="0">
                          <a:solidFill>
                            <a:srgbClr val="000000"/>
                          </a:solidFill>
                          <a:effectLst/>
                          <a:latin typeface="Calibri" panose="020F0502020204030204" pitchFamily="34" charset="0"/>
                        </a:rPr>
                        <a:t>NSY</a:t>
                      </a:r>
                    </a:p>
                  </a:txBody>
                  <a:tcPr marL="0" marR="0" marT="0" marB="0" anchor="ct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tcPr>
                </a:tc>
                <a:tc>
                  <a:txBody>
                    <a:bodyPr/>
                    <a:lstStyle/>
                    <a:p>
                      <a:pPr algn="ctr" fontAlgn="t"/>
                      <a:r>
                        <a:rPr lang="en-GB" sz="1100" b="0" i="0" u="none" strike="noStrike" baseline="0">
                          <a:solidFill>
                            <a:srgbClr val="000000"/>
                          </a:solidFill>
                          <a:effectLst/>
                          <a:latin typeface="Calibri" panose="020F0502020204030204" pitchFamily="34" charset="0"/>
                        </a:rPr>
                        <a:t>Noisy</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 (Post V30)</a:t>
                      </a:r>
                    </a:p>
                  </a:txBody>
                  <a:tcPr marL="0" marR="0" marT="0" marB="0" anchor="ctr">
                    <a:solidFill>
                      <a:schemeClr val="bg1"/>
                    </a:solidFill>
                  </a:tcPr>
                </a:tc>
                <a:tc>
                  <a:txBody>
                    <a:bodyPr/>
                    <a:lstStyle/>
                    <a:p>
                      <a:pPr algn="ctr" fontAlgn="t"/>
                      <a:r>
                        <a:rPr lang="en-GB" sz="1100" b="0" i="0" u="none" strike="noStrike" dirty="0">
                          <a:solidFill>
                            <a:srgbClr val="000000"/>
                          </a:solidFill>
                          <a:effectLst/>
                          <a:latin typeface="Calibri" panose="020F0502020204030204" pitchFamily="34" charset="0"/>
                        </a:rPr>
                        <a:t>Yes (Post V30)</a:t>
                      </a:r>
                    </a:p>
                  </a:txBody>
                  <a:tcPr marL="0" marR="0" marT="0" marB="0" anchor="ctr">
                    <a:solidFill>
                      <a:schemeClr val="bg1"/>
                    </a:solidFill>
                  </a:tcPr>
                </a:tc>
              </a:tr>
              <a:tr h="218284">
                <a:tc>
                  <a:txBody>
                    <a:bodyPr/>
                    <a:lstStyle/>
                    <a:p>
                      <a:pPr algn="ctr" fontAlgn="t"/>
                      <a:r>
                        <a:rPr lang="en-GB" sz="1100" b="1" i="0" u="none" strike="noStrike" dirty="0">
                          <a:solidFill>
                            <a:srgbClr val="000000"/>
                          </a:solidFill>
                          <a:effectLst/>
                          <a:latin typeface="Calibri" panose="020F0502020204030204" pitchFamily="34" charset="0"/>
                        </a:rPr>
                        <a:t>NT</a:t>
                      </a:r>
                    </a:p>
                  </a:txBody>
                  <a:tcPr marL="0" marR="0" marT="0" marB="0"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ctr" fontAlgn="t"/>
                      <a:r>
                        <a:rPr lang="en-GB" sz="1100" b="0" i="0" u="none" strike="noStrike" baseline="0" dirty="0">
                          <a:solidFill>
                            <a:srgbClr val="000000"/>
                          </a:solidFill>
                          <a:effectLst/>
                          <a:latin typeface="Calibri" panose="020F0502020204030204" pitchFamily="34" charset="0"/>
                        </a:rPr>
                        <a:t>No Tones</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 (Post V30)</a:t>
                      </a:r>
                    </a:p>
                  </a:txBody>
                  <a:tcPr marL="0" marR="0" marT="0" marB="0" anchor="ctr">
                    <a:solidFill>
                      <a:schemeClr val="bg1"/>
                    </a:solidFill>
                  </a:tcPr>
                </a:tc>
                <a:tc>
                  <a:txBody>
                    <a:bodyPr/>
                    <a:lstStyle/>
                    <a:p>
                      <a:pPr algn="ctr" fontAlgn="t"/>
                      <a:r>
                        <a:rPr lang="en-GB" sz="1100" b="0" i="0" u="none" strike="noStrike" dirty="0">
                          <a:solidFill>
                            <a:srgbClr val="000000"/>
                          </a:solidFill>
                          <a:effectLst/>
                          <a:latin typeface="Calibri" panose="020F0502020204030204" pitchFamily="34" charset="0"/>
                        </a:rPr>
                        <a:t>Yes (Post V30)</a:t>
                      </a:r>
                    </a:p>
                  </a:txBody>
                  <a:tcPr marL="0" marR="0" marT="0" marB="0" anchor="ctr">
                    <a:solidFill>
                      <a:schemeClr val="bg1"/>
                    </a:solidFill>
                  </a:tcPr>
                </a:tc>
              </a:tr>
              <a:tr h="218284">
                <a:tc>
                  <a:txBody>
                    <a:bodyPr/>
                    <a:lstStyle/>
                    <a:p>
                      <a:pPr algn="ctr" fontAlgn="t"/>
                      <a:r>
                        <a:rPr lang="en-GB" sz="1100" b="1" i="0" u="none" strike="noStrike" dirty="0">
                          <a:solidFill>
                            <a:srgbClr val="000000"/>
                          </a:solidFill>
                          <a:effectLst/>
                          <a:latin typeface="Calibri" panose="020F0502020204030204" pitchFamily="34" charset="0"/>
                        </a:rPr>
                        <a:t>NU</a:t>
                      </a:r>
                    </a:p>
                  </a:txBody>
                  <a:tcPr marL="0" marR="0" marT="0" marB="0"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ctr" fontAlgn="t"/>
                      <a:r>
                        <a:rPr lang="en-GB" sz="1100" b="0" i="0" u="none" strike="noStrike" baseline="0">
                          <a:solidFill>
                            <a:srgbClr val="000000"/>
                          </a:solidFill>
                          <a:effectLst/>
                          <a:latin typeface="Calibri" panose="020F0502020204030204" pitchFamily="34" charset="0"/>
                        </a:rPr>
                        <a:t>Number Unobtainable</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 (Post V30)</a:t>
                      </a:r>
                    </a:p>
                  </a:txBody>
                  <a:tcPr marL="0" marR="0" marT="0" marB="0" anchor="ctr">
                    <a:solidFill>
                      <a:schemeClr val="bg1"/>
                    </a:solidFill>
                  </a:tcPr>
                </a:tc>
                <a:tc>
                  <a:txBody>
                    <a:bodyPr/>
                    <a:lstStyle/>
                    <a:p>
                      <a:pPr algn="ctr" fontAlgn="t"/>
                      <a:r>
                        <a:rPr lang="en-GB" sz="1100" b="0" i="0" u="none" strike="noStrike" dirty="0">
                          <a:solidFill>
                            <a:srgbClr val="000000"/>
                          </a:solidFill>
                          <a:effectLst/>
                          <a:latin typeface="Calibri" panose="020F0502020204030204" pitchFamily="34" charset="0"/>
                        </a:rPr>
                        <a:t>Yes (Post V30)</a:t>
                      </a:r>
                    </a:p>
                  </a:txBody>
                  <a:tcPr marL="0" marR="0" marT="0" marB="0" anchor="ctr">
                    <a:solidFill>
                      <a:schemeClr val="bg1"/>
                    </a:solidFill>
                  </a:tcPr>
                </a:tc>
              </a:tr>
              <a:tr h="218284">
                <a:tc>
                  <a:txBody>
                    <a:bodyPr/>
                    <a:lstStyle/>
                    <a:p>
                      <a:pPr algn="ctr" fontAlgn="t"/>
                      <a:r>
                        <a:rPr lang="en-GB" sz="1100" b="1" i="0" u="none" strike="noStrike">
                          <a:solidFill>
                            <a:srgbClr val="000000"/>
                          </a:solidFill>
                          <a:effectLst/>
                          <a:latin typeface="Calibri" panose="020F0502020204030204" pitchFamily="34" charset="0"/>
                        </a:rPr>
                        <a:t>OHR</a:t>
                      </a:r>
                    </a:p>
                  </a:txBody>
                  <a:tcPr marL="0" marR="0" marT="0" marB="0"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ctr" fontAlgn="t"/>
                      <a:r>
                        <a:rPr lang="en-GB" sz="1100" b="0" i="0" u="none" strike="noStrike" baseline="0">
                          <a:solidFill>
                            <a:srgbClr val="000000"/>
                          </a:solidFill>
                          <a:effectLst/>
                          <a:latin typeface="Calibri" panose="020F0502020204030204" pitchFamily="34" charset="0"/>
                        </a:rPr>
                        <a:t>Overhearing</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 (Post V30)</a:t>
                      </a:r>
                    </a:p>
                  </a:txBody>
                  <a:tcPr marL="0" marR="0" marT="0" marB="0" anchor="ctr">
                    <a:solidFill>
                      <a:schemeClr val="bg1"/>
                    </a:solidFill>
                  </a:tcPr>
                </a:tc>
                <a:tc>
                  <a:txBody>
                    <a:bodyPr/>
                    <a:lstStyle/>
                    <a:p>
                      <a:pPr algn="ctr" fontAlgn="t"/>
                      <a:r>
                        <a:rPr lang="en-GB" sz="1100" b="0" i="0" u="none" strike="noStrike" dirty="0">
                          <a:solidFill>
                            <a:srgbClr val="000000"/>
                          </a:solidFill>
                          <a:effectLst/>
                          <a:latin typeface="Calibri" panose="020F0502020204030204" pitchFamily="34" charset="0"/>
                        </a:rPr>
                        <a:t>Yes (Post V30)</a:t>
                      </a:r>
                    </a:p>
                  </a:txBody>
                  <a:tcPr marL="0" marR="0" marT="0" marB="0" anchor="ctr">
                    <a:solidFill>
                      <a:schemeClr val="bg1"/>
                    </a:solidFill>
                  </a:tcPr>
                </a:tc>
              </a:tr>
              <a:tr h="218284">
                <a:tc>
                  <a:txBody>
                    <a:bodyPr/>
                    <a:lstStyle/>
                    <a:p>
                      <a:pPr algn="ctr" fontAlgn="t"/>
                      <a:r>
                        <a:rPr lang="en-GB" sz="1100" b="1" i="0" u="none" strike="noStrike">
                          <a:solidFill>
                            <a:srgbClr val="000000"/>
                          </a:solidFill>
                          <a:effectLst/>
                          <a:latin typeface="Calibri" panose="020F0502020204030204" pitchFamily="34" charset="0"/>
                        </a:rPr>
                        <a:t>OWT</a:t>
                      </a:r>
                    </a:p>
                  </a:txBody>
                  <a:tcPr marL="0" marR="0" marT="0" marB="0"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ctr" fontAlgn="t"/>
                      <a:r>
                        <a:rPr lang="en-GB" sz="1100" b="0" i="0" u="none" strike="noStrike" baseline="0" dirty="0">
                          <a:solidFill>
                            <a:srgbClr val="000000"/>
                          </a:solidFill>
                          <a:effectLst/>
                          <a:latin typeface="Calibri" panose="020F0502020204030204" pitchFamily="34" charset="0"/>
                        </a:rPr>
                        <a:t>One Way Transmission</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 (Post V30)</a:t>
                      </a:r>
                    </a:p>
                  </a:txBody>
                  <a:tcPr marL="0" marR="0" marT="0" marB="0" anchor="ctr">
                    <a:solidFill>
                      <a:schemeClr val="bg1"/>
                    </a:solidFill>
                  </a:tcPr>
                </a:tc>
                <a:tc>
                  <a:txBody>
                    <a:bodyPr/>
                    <a:lstStyle/>
                    <a:p>
                      <a:pPr algn="ctr" fontAlgn="t"/>
                      <a:r>
                        <a:rPr lang="en-GB" sz="1100" b="0" i="0" u="none" strike="noStrike" dirty="0">
                          <a:solidFill>
                            <a:srgbClr val="000000"/>
                          </a:solidFill>
                          <a:effectLst/>
                          <a:latin typeface="Calibri" panose="020F0502020204030204" pitchFamily="34" charset="0"/>
                        </a:rPr>
                        <a:t>Yes (Post V30)</a:t>
                      </a:r>
                    </a:p>
                  </a:txBody>
                  <a:tcPr marL="0" marR="0" marT="0" marB="0" anchor="ctr">
                    <a:solidFill>
                      <a:schemeClr val="bg1"/>
                    </a:solidFill>
                  </a:tcPr>
                </a:tc>
              </a:tr>
              <a:tr h="218284">
                <a:tc>
                  <a:txBody>
                    <a:bodyPr/>
                    <a:lstStyle/>
                    <a:p>
                      <a:pPr algn="ctr" fontAlgn="t"/>
                      <a:r>
                        <a:rPr lang="en-GB" sz="1100" b="1" i="0" u="none" strike="noStrike">
                          <a:solidFill>
                            <a:srgbClr val="000000"/>
                          </a:solidFill>
                          <a:effectLst/>
                          <a:latin typeface="Calibri" panose="020F0502020204030204" pitchFamily="34" charset="0"/>
                        </a:rPr>
                        <a:t>PET</a:t>
                      </a:r>
                    </a:p>
                  </a:txBody>
                  <a:tcPr marL="0" marR="0" marT="0" marB="0"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ctr" fontAlgn="t"/>
                      <a:r>
                        <a:rPr lang="en-GB" sz="1100" b="0" i="0" u="none" strike="noStrike" baseline="0" dirty="0">
                          <a:solidFill>
                            <a:srgbClr val="000000"/>
                          </a:solidFill>
                          <a:effectLst/>
                          <a:latin typeface="Calibri" panose="020F0502020204030204" pitchFamily="34" charset="0"/>
                        </a:rPr>
                        <a:t>Permanent Engaged Tone</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 (Post V30)</a:t>
                      </a:r>
                    </a:p>
                  </a:txBody>
                  <a:tcPr marL="0" marR="0" marT="0" marB="0" anchor="ctr">
                    <a:solidFill>
                      <a:schemeClr val="bg1"/>
                    </a:solidFill>
                  </a:tcPr>
                </a:tc>
                <a:tc>
                  <a:txBody>
                    <a:bodyPr/>
                    <a:lstStyle/>
                    <a:p>
                      <a:pPr algn="ctr" fontAlgn="t"/>
                      <a:r>
                        <a:rPr lang="en-GB" sz="1100" b="0" i="0" u="none" strike="noStrike" dirty="0">
                          <a:solidFill>
                            <a:srgbClr val="000000"/>
                          </a:solidFill>
                          <a:effectLst/>
                          <a:latin typeface="Calibri" panose="020F0502020204030204" pitchFamily="34" charset="0"/>
                        </a:rPr>
                        <a:t>Yes (Post V30)</a:t>
                      </a:r>
                    </a:p>
                  </a:txBody>
                  <a:tcPr marL="0" marR="0" marT="0" marB="0" anchor="ctr">
                    <a:solidFill>
                      <a:schemeClr val="bg1"/>
                    </a:solidFill>
                  </a:tcPr>
                </a:tc>
              </a:tr>
              <a:tr h="218284">
                <a:tc>
                  <a:txBody>
                    <a:bodyPr/>
                    <a:lstStyle/>
                    <a:p>
                      <a:pPr algn="ctr" fontAlgn="t"/>
                      <a:r>
                        <a:rPr lang="en-GB" sz="1100" b="1" i="0" u="none" strike="noStrike" dirty="0">
                          <a:solidFill>
                            <a:srgbClr val="000000"/>
                          </a:solidFill>
                          <a:effectLst/>
                          <a:latin typeface="Calibri" panose="020F0502020204030204" pitchFamily="34" charset="0"/>
                        </a:rPr>
                        <a:t>RTP</a:t>
                      </a:r>
                    </a:p>
                  </a:txBody>
                  <a:tcPr marL="0" marR="0" marT="0" marB="0"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ctr" fontAlgn="t"/>
                      <a:r>
                        <a:rPr lang="en-GB" sz="1100" b="0" i="0" u="none" strike="noStrike" dirty="0">
                          <a:solidFill>
                            <a:srgbClr val="000000"/>
                          </a:solidFill>
                          <a:effectLst/>
                          <a:latin typeface="Calibri" panose="020F0502020204030204" pitchFamily="34" charset="0"/>
                        </a:rPr>
                        <a:t>Ring Trip</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 (Post V30)</a:t>
                      </a:r>
                    </a:p>
                  </a:txBody>
                  <a:tcPr marL="0" marR="0" marT="0" marB="0" anchor="ctr">
                    <a:solidFill>
                      <a:schemeClr val="bg1"/>
                    </a:solidFill>
                  </a:tcPr>
                </a:tc>
                <a:tc>
                  <a:txBody>
                    <a:bodyPr/>
                    <a:lstStyle/>
                    <a:p>
                      <a:pPr algn="ctr" fontAlgn="t"/>
                      <a:r>
                        <a:rPr lang="en-GB" sz="1100" b="0" i="0" u="none" strike="noStrike" dirty="0">
                          <a:solidFill>
                            <a:srgbClr val="000000"/>
                          </a:solidFill>
                          <a:effectLst/>
                          <a:latin typeface="Calibri" panose="020F0502020204030204" pitchFamily="34" charset="0"/>
                        </a:rPr>
                        <a:t>Yes (Post V30)</a:t>
                      </a:r>
                    </a:p>
                  </a:txBody>
                  <a:tcPr marL="0" marR="0" marT="0" marB="0" anchor="ctr">
                    <a:solidFill>
                      <a:schemeClr val="bg1"/>
                    </a:solidFill>
                  </a:tcPr>
                </a:tc>
              </a:tr>
            </a:tbl>
          </a:graphicData>
        </a:graphic>
      </p:graphicFrame>
      <p:sp>
        <p:nvSpPr>
          <p:cNvPr id="6" name="TextBox 5"/>
          <p:cNvSpPr txBox="1"/>
          <p:nvPr/>
        </p:nvSpPr>
        <p:spPr>
          <a:xfrm>
            <a:off x="8962164" y="6611112"/>
            <a:ext cx="190980" cy="246888"/>
          </a:xfrm>
          <a:prstGeom prst="rect">
            <a:avLst/>
          </a:prstGeom>
          <a:noFill/>
        </p:spPr>
        <p:txBody>
          <a:bodyPr wrap="square" lIns="0" tIns="0" rIns="0" bIns="0" rtlCol="0">
            <a:noAutofit/>
          </a:bodyPr>
          <a:lstStyle/>
          <a:p>
            <a:r>
              <a:rPr lang="en-GB" sz="1200" dirty="0" smtClean="0">
                <a:latin typeface="Arial" panose="020B0604020202020204" pitchFamily="34" charset="0"/>
                <a:cs typeface="Arial" panose="020B0604020202020204" pitchFamily="34" charset="0"/>
              </a:rPr>
              <a:t>26</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089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ltLang="en-US" dirty="0">
                <a:latin typeface="Arial" panose="020B0604020202020204" pitchFamily="34" charset="0"/>
                <a:ea typeface="ＭＳ Ｐゴシック" panose="020B0600070205080204" pitchFamily="34" charset="-128"/>
                <a:cs typeface="Arial" panose="020B0604020202020204" pitchFamily="34" charset="0"/>
              </a:rPr>
              <a:t>Appendix D</a:t>
            </a:r>
            <a:endParaRPr lang="en-GB" dirty="0"/>
          </a:p>
        </p:txBody>
      </p:sp>
      <p:sp>
        <p:nvSpPr>
          <p:cNvPr id="4" name="Text Placeholder 3"/>
          <p:cNvSpPr>
            <a:spLocks noGrp="1"/>
          </p:cNvSpPr>
          <p:nvPr>
            <p:ph type="body" sz="quarter" idx="10"/>
          </p:nvPr>
        </p:nvSpPr>
        <p:spPr/>
        <p:txBody>
          <a:bodyPr/>
          <a:lstStyle/>
          <a:p>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Fault </a:t>
            </a:r>
            <a:r>
              <a:rPr lang="en-GB" altLang="en-US" dirty="0">
                <a:latin typeface="Arial" panose="020B0604020202020204" pitchFamily="34" charset="0"/>
                <a:ea typeface="ＭＳ Ｐゴシック" panose="020B0600070205080204" pitchFamily="34" charset="-128"/>
                <a:cs typeface="Arial" panose="020B0604020202020204" pitchFamily="34" charset="0"/>
              </a:rPr>
              <a:t>Codes explained - Part 2</a:t>
            </a:r>
            <a:endParaRPr lang="en-GB" sz="1200" dirty="0"/>
          </a:p>
        </p:txBody>
      </p:sp>
      <p:graphicFrame>
        <p:nvGraphicFramePr>
          <p:cNvPr id="5" name="Table 4"/>
          <p:cNvGraphicFramePr>
            <a:graphicFrameLocks noGrp="1"/>
          </p:cNvGraphicFramePr>
          <p:nvPr>
            <p:extLst>
              <p:ext uri="{D42A27DB-BD31-4B8C-83A1-F6EECF244321}">
                <p14:modId xmlns:p14="http://schemas.microsoft.com/office/powerpoint/2010/main" val="4198842151"/>
              </p:ext>
            </p:extLst>
          </p:nvPr>
        </p:nvGraphicFramePr>
        <p:xfrm>
          <a:off x="34113" y="1285422"/>
          <a:ext cx="9070975" cy="4786321"/>
        </p:xfrm>
        <a:graphic>
          <a:graphicData uri="http://schemas.openxmlformats.org/drawingml/2006/table">
            <a:tbl>
              <a:tblPr firstRow="1" bandRow="1">
                <a:tableStyleId>{5940675A-B579-460E-94D1-54222C63F5DA}</a:tableStyleId>
              </a:tblPr>
              <a:tblGrid>
                <a:gridCol w="689018"/>
                <a:gridCol w="4862567"/>
                <a:gridCol w="1237791"/>
                <a:gridCol w="1099232"/>
                <a:gridCol w="1182367"/>
              </a:tblGrid>
              <a:tr h="201580">
                <a:tc>
                  <a:txBody>
                    <a:bodyPr/>
                    <a:lstStyle/>
                    <a:p>
                      <a:pPr algn="ctr" fontAlgn="t"/>
                      <a:r>
                        <a:rPr lang="en-GB" sz="1100" b="1" i="0" u="none" strike="noStrike" dirty="0" smtClean="0">
                          <a:solidFill>
                            <a:srgbClr val="000000"/>
                          </a:solidFill>
                          <a:effectLst/>
                          <a:latin typeface="Calibri" panose="020F0502020204030204" pitchFamily="34" charset="0"/>
                        </a:rPr>
                        <a:t> Fault </a:t>
                      </a:r>
                      <a:r>
                        <a:rPr lang="en-GB" sz="1100" b="1" i="0" u="none" strike="noStrike" dirty="0">
                          <a:solidFill>
                            <a:srgbClr val="000000"/>
                          </a:solidFill>
                          <a:effectLst/>
                          <a:latin typeface="Calibri" panose="020F0502020204030204" pitchFamily="34" charset="0"/>
                        </a:rPr>
                        <a:t>Code</a:t>
                      </a:r>
                    </a:p>
                  </a:txBody>
                  <a:tcPr marL="0" marR="0" marT="0" marB="0" anchor="ctr"/>
                </a:tc>
                <a:tc>
                  <a:txBody>
                    <a:bodyPr/>
                    <a:lstStyle/>
                    <a:p>
                      <a:pPr algn="ctr" fontAlgn="t"/>
                      <a:r>
                        <a:rPr lang="en-GB" sz="1100" b="0" i="0" u="none" strike="noStrike" baseline="0" dirty="0" smtClean="0">
                          <a:solidFill>
                            <a:srgbClr val="000000"/>
                          </a:solidFill>
                          <a:effectLst/>
                          <a:latin typeface="Calibri" panose="020F0502020204030204" pitchFamily="34" charset="0"/>
                        </a:rPr>
                        <a:t> </a:t>
                      </a:r>
                      <a:r>
                        <a:rPr lang="en-GB" sz="1100" b="1" i="0" u="none" strike="noStrike" baseline="0" dirty="0" smtClean="0">
                          <a:solidFill>
                            <a:srgbClr val="000000"/>
                          </a:solidFill>
                          <a:effectLst/>
                          <a:latin typeface="Calibri" panose="020F0502020204030204" pitchFamily="34" charset="0"/>
                        </a:rPr>
                        <a:t>Fault </a:t>
                      </a:r>
                      <a:r>
                        <a:rPr lang="en-GB" sz="1100" b="1" i="0" u="none" strike="noStrike" baseline="0" dirty="0">
                          <a:solidFill>
                            <a:srgbClr val="000000"/>
                          </a:solidFill>
                          <a:effectLst/>
                          <a:latin typeface="Calibri" panose="020F0502020204030204" pitchFamily="34" charset="0"/>
                        </a:rPr>
                        <a:t>Description</a:t>
                      </a:r>
                    </a:p>
                  </a:txBody>
                  <a:tcPr marL="0" marR="0" marT="0" marB="0" anchor="ctr">
                    <a:solidFill>
                      <a:schemeClr val="bg1"/>
                    </a:solidFill>
                  </a:tcPr>
                </a:tc>
                <a:tc>
                  <a:txBody>
                    <a:bodyPr/>
                    <a:lstStyle/>
                    <a:p>
                      <a:pPr algn="ctr" fontAlgn="t"/>
                      <a:r>
                        <a:rPr lang="en-GB" sz="1100" b="1" i="0" u="none" strike="noStrike" dirty="0">
                          <a:solidFill>
                            <a:srgbClr val="000000"/>
                          </a:solidFill>
                          <a:effectLst/>
                          <a:latin typeface="Calibri" panose="020F0502020204030204" pitchFamily="34" charset="0"/>
                        </a:rPr>
                        <a:t>Applicable to WLR3</a:t>
                      </a:r>
                    </a:p>
                  </a:txBody>
                  <a:tcPr marL="0" marR="0" marT="0" marB="0" anchor="ctr">
                    <a:solidFill>
                      <a:schemeClr val="bg1"/>
                    </a:solidFill>
                  </a:tcPr>
                </a:tc>
                <a:tc>
                  <a:txBody>
                    <a:bodyPr/>
                    <a:lstStyle/>
                    <a:p>
                      <a:pPr algn="ctr" fontAlgn="t"/>
                      <a:r>
                        <a:rPr lang="en-GB" sz="1100" b="1" i="0" u="none" strike="noStrike">
                          <a:solidFill>
                            <a:srgbClr val="000000"/>
                          </a:solidFill>
                          <a:effectLst/>
                          <a:latin typeface="Calibri" panose="020F0502020204030204" pitchFamily="34" charset="0"/>
                        </a:rPr>
                        <a:t>Applicable to LLU</a:t>
                      </a:r>
                    </a:p>
                  </a:txBody>
                  <a:tcPr marL="0" marR="0" marT="0" marB="0" anchor="ctr">
                    <a:solidFill>
                      <a:schemeClr val="bg1"/>
                    </a:solidFill>
                  </a:tcPr>
                </a:tc>
                <a:tc>
                  <a:txBody>
                    <a:bodyPr/>
                    <a:lstStyle/>
                    <a:p>
                      <a:pPr algn="ctr" fontAlgn="t"/>
                      <a:r>
                        <a:rPr lang="en-GB" sz="1100" b="1" i="0" u="none" strike="noStrike" dirty="0">
                          <a:solidFill>
                            <a:srgbClr val="000000"/>
                          </a:solidFill>
                          <a:effectLst/>
                          <a:latin typeface="Calibri" panose="020F0502020204030204" pitchFamily="34" charset="0"/>
                        </a:rPr>
                        <a:t>Applicable to FTTC</a:t>
                      </a:r>
                    </a:p>
                  </a:txBody>
                  <a:tcPr marL="0" marR="0" marT="0" marB="0" anchor="ctr">
                    <a:solidFill>
                      <a:schemeClr val="bg1"/>
                    </a:solidFill>
                  </a:tcPr>
                </a:tc>
              </a:tr>
              <a:tr h="218321">
                <a:tc>
                  <a:txBody>
                    <a:bodyPr/>
                    <a:lstStyle/>
                    <a:p>
                      <a:pPr algn="ctr" fontAlgn="t"/>
                      <a:r>
                        <a:rPr lang="en-GB" sz="1100" b="1" i="0" u="none" strike="noStrike" dirty="0">
                          <a:solidFill>
                            <a:srgbClr val="000000"/>
                          </a:solidFill>
                          <a:effectLst/>
                          <a:latin typeface="Calibri" panose="020F0502020204030204" pitchFamily="34" charset="0"/>
                        </a:rPr>
                        <a:t>UTR</a:t>
                      </a:r>
                    </a:p>
                  </a:txBody>
                  <a:tcPr marL="0" marR="0" marT="0" marB="0"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ctr" fontAlgn="t"/>
                      <a:r>
                        <a:rPr lang="en-GB" sz="1100" b="0" i="0" u="none" strike="noStrike">
                          <a:solidFill>
                            <a:srgbClr val="000000"/>
                          </a:solidFill>
                          <a:effectLst/>
                          <a:latin typeface="Calibri" panose="020F0502020204030204" pitchFamily="34" charset="0"/>
                        </a:rPr>
                        <a:t>Unable to Ring Trip</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 (Post V30)</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 (Post V30)</a:t>
                      </a:r>
                    </a:p>
                  </a:txBody>
                  <a:tcPr marL="0" marR="0" marT="0" marB="0" anchor="ctr">
                    <a:solidFill>
                      <a:schemeClr val="bg1"/>
                    </a:solidFill>
                  </a:tcPr>
                </a:tc>
              </a:tr>
              <a:tr h="218321">
                <a:tc>
                  <a:txBody>
                    <a:bodyPr/>
                    <a:lstStyle/>
                    <a:p>
                      <a:pPr algn="ctr" fontAlgn="t"/>
                      <a:r>
                        <a:rPr lang="en-GB" sz="1100" b="1" i="0" u="none" strike="noStrike" dirty="0">
                          <a:solidFill>
                            <a:srgbClr val="000000"/>
                          </a:solidFill>
                          <a:effectLst/>
                          <a:latin typeface="Calibri" panose="020F0502020204030204" pitchFamily="34" charset="0"/>
                        </a:rPr>
                        <a:t>WNO</a:t>
                      </a:r>
                    </a:p>
                  </a:txBody>
                  <a:tcPr marL="0" marR="0" marT="0" marB="0"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ctr" fontAlgn="t"/>
                      <a:r>
                        <a:rPr lang="en-GB" sz="1100" b="0" i="0" u="none" strike="noStrike">
                          <a:solidFill>
                            <a:srgbClr val="000000"/>
                          </a:solidFill>
                          <a:effectLst/>
                          <a:latin typeface="Calibri" panose="020F0502020204030204" pitchFamily="34" charset="0"/>
                        </a:rPr>
                        <a:t>Wrong Number Outgoing</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 (Post V30)</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 (Post V30)</a:t>
                      </a:r>
                    </a:p>
                  </a:txBody>
                  <a:tcPr marL="0" marR="0" marT="0" marB="0" anchor="ctr">
                    <a:solidFill>
                      <a:schemeClr val="bg1"/>
                    </a:solidFill>
                  </a:tcPr>
                </a:tc>
              </a:tr>
              <a:tr h="218321">
                <a:tc>
                  <a:txBody>
                    <a:bodyPr/>
                    <a:lstStyle/>
                    <a:p>
                      <a:pPr algn="ctr" fontAlgn="t"/>
                      <a:r>
                        <a:rPr lang="en-GB" sz="1100" b="1" i="0" u="none" strike="noStrike" dirty="0">
                          <a:solidFill>
                            <a:srgbClr val="000000"/>
                          </a:solidFill>
                          <a:effectLst/>
                          <a:latin typeface="Calibri" panose="020F0502020204030204" pitchFamily="34" charset="0"/>
                        </a:rPr>
                        <a:t>XL</a:t>
                      </a:r>
                    </a:p>
                  </a:txBody>
                  <a:tcPr marL="0" marR="0" marT="0" marB="0"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ctr" fontAlgn="t"/>
                      <a:r>
                        <a:rPr lang="en-GB" sz="1100" b="0" i="0" u="none" strike="noStrike">
                          <a:solidFill>
                            <a:srgbClr val="000000"/>
                          </a:solidFill>
                          <a:effectLst/>
                          <a:latin typeface="Calibri" panose="020F0502020204030204" pitchFamily="34" charset="0"/>
                        </a:rPr>
                        <a:t>Crossed Lines</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 (Post V30)</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 (Post V30)</a:t>
                      </a:r>
                    </a:p>
                  </a:txBody>
                  <a:tcPr marL="0" marR="0" marT="0" marB="0" anchor="ctr">
                    <a:solidFill>
                      <a:schemeClr val="bg1"/>
                    </a:solidFill>
                  </a:tcPr>
                </a:tc>
              </a:tr>
              <a:tr h="218321">
                <a:tc>
                  <a:txBody>
                    <a:bodyPr/>
                    <a:lstStyle/>
                    <a:p>
                      <a:pPr algn="ctr" fontAlgn="t"/>
                      <a:r>
                        <a:rPr lang="en-GB" sz="1100" b="1" i="0" u="none" strike="noStrike" dirty="0">
                          <a:solidFill>
                            <a:srgbClr val="000000"/>
                          </a:solidFill>
                          <a:effectLst/>
                          <a:latin typeface="Calibri" panose="020F0502020204030204" pitchFamily="34" charset="0"/>
                        </a:rPr>
                        <a:t>ESF</a:t>
                      </a:r>
                    </a:p>
                  </a:txBody>
                  <a:tcPr marL="0" marR="0" marT="0" marB="0" anchor="c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algn="ctr" fontAlgn="t"/>
                      <a:r>
                        <a:rPr lang="en-GB" sz="1100" b="0" i="0" u="none" strike="noStrike" dirty="0">
                          <a:solidFill>
                            <a:srgbClr val="000000"/>
                          </a:solidFill>
                          <a:effectLst/>
                          <a:latin typeface="Calibri" panose="020F0502020204030204" pitchFamily="34" charset="0"/>
                        </a:rPr>
                        <a:t>Exchange Service Facility</a:t>
                      </a:r>
                    </a:p>
                  </a:txBody>
                  <a:tcPr marL="0" marR="0" marT="0" marB="0" anchor="ctr">
                    <a:solidFill>
                      <a:schemeClr val="bg1"/>
                    </a:solidFill>
                  </a:tcPr>
                </a:tc>
                <a:tc>
                  <a:txBody>
                    <a:bodyPr/>
                    <a:lstStyle/>
                    <a:p>
                      <a:pPr algn="ctr" fontAlgn="t"/>
                      <a:r>
                        <a:rPr lang="en-GB" sz="1100" b="0" i="0" u="none" strike="noStrike" dirty="0">
                          <a:solidFill>
                            <a:srgbClr val="000000"/>
                          </a:solidFill>
                          <a:effectLst/>
                          <a:latin typeface="Calibri" panose="020F0502020204030204" pitchFamily="34" charset="0"/>
                        </a:rPr>
                        <a:t>Yes</a:t>
                      </a:r>
                    </a:p>
                  </a:txBody>
                  <a:tcPr marL="0" marR="0" marT="0" marB="0" anchor="ctr">
                    <a:solidFill>
                      <a:schemeClr val="bg1"/>
                    </a:solidFill>
                  </a:tcPr>
                </a:tc>
                <a:tc>
                  <a:txBody>
                    <a:bodyPr/>
                    <a:lstStyle/>
                    <a:p>
                      <a:pPr algn="ctr" fontAlgn="t"/>
                      <a:r>
                        <a:rPr lang="en-GB" sz="1100" b="0" i="0" u="none" strike="noStrike" dirty="0">
                          <a:solidFill>
                            <a:srgbClr val="000000"/>
                          </a:solidFill>
                          <a:effectLst/>
                          <a:latin typeface="Calibri" panose="020F0502020204030204" pitchFamily="34" charset="0"/>
                        </a:rPr>
                        <a:t>No</a:t>
                      </a:r>
                    </a:p>
                  </a:txBody>
                  <a:tcPr marL="0" marR="0" marT="0" marB="0" anchor="ctr">
                    <a:solidFill>
                      <a:schemeClr val="bg1"/>
                    </a:solidFill>
                  </a:tcPr>
                </a:tc>
                <a:tc>
                  <a:txBody>
                    <a:bodyPr/>
                    <a:lstStyle/>
                    <a:p>
                      <a:pPr algn="ctr" fontAlgn="t"/>
                      <a:r>
                        <a:rPr lang="en-GB" sz="1100" b="0" i="0" u="none" strike="noStrike" dirty="0">
                          <a:solidFill>
                            <a:srgbClr val="000000"/>
                          </a:solidFill>
                          <a:effectLst/>
                          <a:latin typeface="Calibri" panose="020F0502020204030204" pitchFamily="34" charset="0"/>
                        </a:rPr>
                        <a:t>No</a:t>
                      </a:r>
                    </a:p>
                  </a:txBody>
                  <a:tcPr marL="0" marR="0" marT="0" marB="0" anchor="ctr">
                    <a:solidFill>
                      <a:schemeClr val="bg1"/>
                    </a:solidFill>
                  </a:tcPr>
                </a:tc>
              </a:tr>
              <a:tr h="218321">
                <a:tc>
                  <a:txBody>
                    <a:bodyPr/>
                    <a:lstStyle/>
                    <a:p>
                      <a:pPr algn="ctr" fontAlgn="t"/>
                      <a:r>
                        <a:rPr lang="en-GB" sz="1100" b="1" i="0" u="none" strike="noStrike" dirty="0">
                          <a:solidFill>
                            <a:srgbClr val="000000"/>
                          </a:solidFill>
                          <a:effectLst/>
                          <a:latin typeface="Calibri" panose="020F0502020204030204" pitchFamily="34" charset="0"/>
                        </a:rPr>
                        <a:t>CIA</a:t>
                      </a:r>
                    </a:p>
                  </a:txBody>
                  <a:tcPr marL="0" marR="0" marT="0" marB="0"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ctr" fontAlgn="t"/>
                      <a:r>
                        <a:rPr lang="en-GB" sz="1100" b="0" i="0" u="none" strike="noStrike">
                          <a:solidFill>
                            <a:srgbClr val="000000"/>
                          </a:solidFill>
                          <a:effectLst/>
                          <a:latin typeface="Calibri" panose="020F0502020204030204" pitchFamily="34" charset="0"/>
                        </a:rPr>
                        <a:t>Connection Intermittent &amp; Modem Power Light Off</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 (Post V30)</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 (Post V30)</a:t>
                      </a:r>
                    </a:p>
                  </a:txBody>
                  <a:tcPr marL="0" marR="0" marT="0" marB="0" anchor="ctr">
                    <a:solidFill>
                      <a:schemeClr val="bg1"/>
                    </a:solidFill>
                  </a:tcPr>
                </a:tc>
                <a:tc>
                  <a:txBody>
                    <a:bodyPr/>
                    <a:lstStyle/>
                    <a:p>
                      <a:pPr algn="ctr" fontAlgn="t"/>
                      <a:r>
                        <a:rPr lang="en-GB" sz="1100" b="0" i="0" u="none" strike="noStrike" dirty="0">
                          <a:solidFill>
                            <a:srgbClr val="000000"/>
                          </a:solidFill>
                          <a:effectLst/>
                          <a:latin typeface="Calibri" panose="020F0502020204030204" pitchFamily="34" charset="0"/>
                        </a:rPr>
                        <a:t>Yes</a:t>
                      </a:r>
                    </a:p>
                  </a:txBody>
                  <a:tcPr marL="0" marR="0" marT="0" marB="0" anchor="ctr">
                    <a:solidFill>
                      <a:schemeClr val="bg1"/>
                    </a:solidFill>
                  </a:tcPr>
                </a:tc>
              </a:tr>
              <a:tr h="218321">
                <a:tc>
                  <a:txBody>
                    <a:bodyPr/>
                    <a:lstStyle/>
                    <a:p>
                      <a:pPr algn="ctr" fontAlgn="t"/>
                      <a:r>
                        <a:rPr lang="en-GB" sz="1100" b="1" i="0" u="none" strike="noStrike" dirty="0">
                          <a:solidFill>
                            <a:srgbClr val="000000"/>
                          </a:solidFill>
                          <a:effectLst/>
                          <a:latin typeface="Calibri" panose="020F0502020204030204" pitchFamily="34" charset="0"/>
                        </a:rPr>
                        <a:t>CIB</a:t>
                      </a:r>
                    </a:p>
                  </a:txBody>
                  <a:tcPr marL="0" marR="0" marT="0" marB="0"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ctr" fontAlgn="t"/>
                      <a:r>
                        <a:rPr lang="en-GB" sz="1100" b="0" i="0" u="none" strike="noStrike" dirty="0">
                          <a:solidFill>
                            <a:srgbClr val="000000"/>
                          </a:solidFill>
                          <a:effectLst/>
                          <a:latin typeface="Calibri" panose="020F0502020204030204" pitchFamily="34" charset="0"/>
                        </a:rPr>
                        <a:t>Connection Intermittent &amp; Modem Power Light On &amp; Modem Sync Steady Green</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 (Post V30)</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 (Post V30)</a:t>
                      </a:r>
                    </a:p>
                  </a:txBody>
                  <a:tcPr marL="0" marR="0" marT="0" marB="0" anchor="ctr">
                    <a:solidFill>
                      <a:schemeClr val="bg1"/>
                    </a:solidFill>
                  </a:tcPr>
                </a:tc>
                <a:tc>
                  <a:txBody>
                    <a:bodyPr/>
                    <a:lstStyle/>
                    <a:p>
                      <a:pPr algn="ctr" fontAlgn="t"/>
                      <a:r>
                        <a:rPr lang="en-GB" sz="1100" b="0" i="0" u="none" strike="noStrike" dirty="0">
                          <a:solidFill>
                            <a:srgbClr val="000000"/>
                          </a:solidFill>
                          <a:effectLst/>
                          <a:latin typeface="Calibri" panose="020F0502020204030204" pitchFamily="34" charset="0"/>
                        </a:rPr>
                        <a:t>Yes</a:t>
                      </a:r>
                    </a:p>
                  </a:txBody>
                  <a:tcPr marL="0" marR="0" marT="0" marB="0" anchor="ctr">
                    <a:solidFill>
                      <a:schemeClr val="bg1"/>
                    </a:solidFill>
                  </a:tcPr>
                </a:tc>
              </a:tr>
              <a:tr h="218321">
                <a:tc>
                  <a:txBody>
                    <a:bodyPr/>
                    <a:lstStyle/>
                    <a:p>
                      <a:pPr algn="ctr" fontAlgn="t"/>
                      <a:r>
                        <a:rPr lang="en-GB" sz="1100" b="1" i="0" u="none" strike="noStrike" dirty="0">
                          <a:solidFill>
                            <a:srgbClr val="000000"/>
                          </a:solidFill>
                          <a:effectLst/>
                          <a:latin typeface="Calibri" panose="020F0502020204030204" pitchFamily="34" charset="0"/>
                        </a:rPr>
                        <a:t>CIC</a:t>
                      </a:r>
                    </a:p>
                  </a:txBody>
                  <a:tcPr marL="0" marR="0" marT="0" marB="0"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ctr" fontAlgn="t"/>
                      <a:r>
                        <a:rPr lang="en-GB" sz="1100" b="0" i="0" u="none" strike="noStrike">
                          <a:solidFill>
                            <a:srgbClr val="000000"/>
                          </a:solidFill>
                          <a:effectLst/>
                          <a:latin typeface="Calibri" panose="020F0502020204030204" pitchFamily="34" charset="0"/>
                        </a:rPr>
                        <a:t>Connection Intermittent &amp; Modem Power Light On &amp; Modem Sync Flashing</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 (Post V30)</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 (Post V30)</a:t>
                      </a:r>
                    </a:p>
                  </a:txBody>
                  <a:tcPr marL="0" marR="0" marT="0" marB="0" anchor="ctr">
                    <a:solidFill>
                      <a:schemeClr val="bg1"/>
                    </a:solidFill>
                  </a:tcPr>
                </a:tc>
                <a:tc>
                  <a:txBody>
                    <a:bodyPr/>
                    <a:lstStyle/>
                    <a:p>
                      <a:pPr algn="ctr" fontAlgn="t"/>
                      <a:r>
                        <a:rPr lang="en-GB" sz="1100" b="0" i="0" u="none" strike="noStrike" dirty="0">
                          <a:solidFill>
                            <a:srgbClr val="000000"/>
                          </a:solidFill>
                          <a:effectLst/>
                          <a:latin typeface="Calibri" panose="020F0502020204030204" pitchFamily="34" charset="0"/>
                        </a:rPr>
                        <a:t>Yes</a:t>
                      </a:r>
                    </a:p>
                  </a:txBody>
                  <a:tcPr marL="0" marR="0" marT="0" marB="0" anchor="ctr">
                    <a:solidFill>
                      <a:schemeClr val="bg1"/>
                    </a:solidFill>
                  </a:tcPr>
                </a:tc>
              </a:tr>
              <a:tr h="218321">
                <a:tc>
                  <a:txBody>
                    <a:bodyPr/>
                    <a:lstStyle/>
                    <a:p>
                      <a:pPr algn="ctr" fontAlgn="t"/>
                      <a:r>
                        <a:rPr lang="en-GB" sz="1100" b="1" i="0" u="none" strike="noStrike" dirty="0">
                          <a:solidFill>
                            <a:srgbClr val="000000"/>
                          </a:solidFill>
                          <a:effectLst/>
                          <a:latin typeface="Calibri" panose="020F0502020204030204" pitchFamily="34" charset="0"/>
                        </a:rPr>
                        <a:t>CID</a:t>
                      </a:r>
                    </a:p>
                  </a:txBody>
                  <a:tcPr marL="0" marR="0" marT="0" marB="0"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ctr" fontAlgn="t"/>
                      <a:r>
                        <a:rPr lang="en-GB" sz="1100" b="0" i="0" u="none" strike="noStrike">
                          <a:solidFill>
                            <a:srgbClr val="000000"/>
                          </a:solidFill>
                          <a:effectLst/>
                          <a:latin typeface="Calibri" panose="020F0502020204030204" pitchFamily="34" charset="0"/>
                        </a:rPr>
                        <a:t>Connection Intermittent &amp; Modem Power Light On &amp; Modem Sync Light Off</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 (Post V30)</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 (Post V30)</a:t>
                      </a:r>
                    </a:p>
                  </a:txBody>
                  <a:tcPr marL="0" marR="0" marT="0" marB="0" anchor="ctr">
                    <a:solidFill>
                      <a:schemeClr val="bg1"/>
                    </a:solidFill>
                  </a:tcPr>
                </a:tc>
                <a:tc>
                  <a:txBody>
                    <a:bodyPr/>
                    <a:lstStyle/>
                    <a:p>
                      <a:pPr algn="ctr" fontAlgn="t"/>
                      <a:r>
                        <a:rPr lang="en-GB" sz="1100" b="0" i="0" u="none" strike="noStrike" dirty="0">
                          <a:solidFill>
                            <a:srgbClr val="000000"/>
                          </a:solidFill>
                          <a:effectLst/>
                          <a:latin typeface="Calibri" panose="020F0502020204030204" pitchFamily="34" charset="0"/>
                        </a:rPr>
                        <a:t>Yes</a:t>
                      </a:r>
                    </a:p>
                  </a:txBody>
                  <a:tcPr marL="0" marR="0" marT="0" marB="0" anchor="ctr">
                    <a:solidFill>
                      <a:schemeClr val="bg1"/>
                    </a:solidFill>
                  </a:tcPr>
                </a:tc>
              </a:tr>
              <a:tr h="218321">
                <a:tc>
                  <a:txBody>
                    <a:bodyPr/>
                    <a:lstStyle/>
                    <a:p>
                      <a:pPr algn="ctr" fontAlgn="t"/>
                      <a:r>
                        <a:rPr lang="en-GB" sz="1100" b="1" i="0" u="none" strike="noStrike" dirty="0">
                          <a:solidFill>
                            <a:srgbClr val="000000"/>
                          </a:solidFill>
                          <a:effectLst/>
                          <a:latin typeface="Calibri" panose="020F0502020204030204" pitchFamily="34" charset="0"/>
                        </a:rPr>
                        <a:t>CPA</a:t>
                      </a:r>
                    </a:p>
                  </a:txBody>
                  <a:tcPr marL="0" marR="0" marT="0" marB="0"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ctr" fontAlgn="t"/>
                      <a:r>
                        <a:rPr lang="en-GB" sz="1100" b="0" i="0" u="none" strike="noStrike">
                          <a:solidFill>
                            <a:srgbClr val="000000"/>
                          </a:solidFill>
                          <a:effectLst/>
                          <a:latin typeface="Calibri" panose="020F0502020204030204" pitchFamily="34" charset="0"/>
                        </a:rPr>
                        <a:t>Connection Permanent &amp; Modem Power Light Off</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 (Post V30)</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 (Post V30)</a:t>
                      </a:r>
                    </a:p>
                  </a:txBody>
                  <a:tcPr marL="0" marR="0" marT="0" marB="0" anchor="ctr">
                    <a:solidFill>
                      <a:schemeClr val="bg1"/>
                    </a:solidFill>
                  </a:tcPr>
                </a:tc>
                <a:tc>
                  <a:txBody>
                    <a:bodyPr/>
                    <a:lstStyle/>
                    <a:p>
                      <a:pPr algn="ctr" fontAlgn="t"/>
                      <a:r>
                        <a:rPr lang="en-GB" sz="1100" b="0" i="0" u="none" strike="noStrike" dirty="0">
                          <a:solidFill>
                            <a:srgbClr val="000000"/>
                          </a:solidFill>
                          <a:effectLst/>
                          <a:latin typeface="Calibri" panose="020F0502020204030204" pitchFamily="34" charset="0"/>
                        </a:rPr>
                        <a:t>Yes</a:t>
                      </a:r>
                    </a:p>
                  </a:txBody>
                  <a:tcPr marL="0" marR="0" marT="0" marB="0" anchor="ctr">
                    <a:solidFill>
                      <a:schemeClr val="bg1"/>
                    </a:solidFill>
                  </a:tcPr>
                </a:tc>
              </a:tr>
              <a:tr h="218321">
                <a:tc>
                  <a:txBody>
                    <a:bodyPr/>
                    <a:lstStyle/>
                    <a:p>
                      <a:pPr algn="ctr" fontAlgn="t"/>
                      <a:r>
                        <a:rPr lang="en-GB" sz="1100" b="1" i="0" u="none" strike="noStrike" dirty="0">
                          <a:solidFill>
                            <a:srgbClr val="000000"/>
                          </a:solidFill>
                          <a:effectLst/>
                          <a:latin typeface="Calibri" panose="020F0502020204030204" pitchFamily="34" charset="0"/>
                        </a:rPr>
                        <a:t>CPB</a:t>
                      </a:r>
                    </a:p>
                  </a:txBody>
                  <a:tcPr marL="0" marR="0" marT="0" marB="0"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ctr" fontAlgn="t"/>
                      <a:r>
                        <a:rPr lang="en-GB" sz="1100" b="0" i="0" u="none" strike="noStrike">
                          <a:solidFill>
                            <a:srgbClr val="000000"/>
                          </a:solidFill>
                          <a:effectLst/>
                          <a:latin typeface="Calibri" panose="020F0502020204030204" pitchFamily="34" charset="0"/>
                        </a:rPr>
                        <a:t>Connection Permanent &amp; Modem Power Light On &amp; Modem Sync Steady Green</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 (Post V30)</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 (Post V30)</a:t>
                      </a:r>
                    </a:p>
                  </a:txBody>
                  <a:tcPr marL="0" marR="0" marT="0" marB="0" anchor="ctr">
                    <a:solidFill>
                      <a:schemeClr val="bg1"/>
                    </a:solidFill>
                  </a:tcPr>
                </a:tc>
                <a:tc>
                  <a:txBody>
                    <a:bodyPr/>
                    <a:lstStyle/>
                    <a:p>
                      <a:pPr algn="ctr" fontAlgn="t"/>
                      <a:r>
                        <a:rPr lang="en-GB" sz="1100" b="0" i="0" u="none" strike="noStrike" dirty="0">
                          <a:solidFill>
                            <a:srgbClr val="000000"/>
                          </a:solidFill>
                          <a:effectLst/>
                          <a:latin typeface="Calibri" panose="020F0502020204030204" pitchFamily="34" charset="0"/>
                        </a:rPr>
                        <a:t>Yes</a:t>
                      </a:r>
                    </a:p>
                  </a:txBody>
                  <a:tcPr marL="0" marR="0" marT="0" marB="0" anchor="ctr">
                    <a:solidFill>
                      <a:schemeClr val="bg1"/>
                    </a:solidFill>
                  </a:tcPr>
                </a:tc>
              </a:tr>
              <a:tr h="218321">
                <a:tc>
                  <a:txBody>
                    <a:bodyPr/>
                    <a:lstStyle/>
                    <a:p>
                      <a:pPr algn="ctr" fontAlgn="t"/>
                      <a:r>
                        <a:rPr lang="en-GB" sz="1100" b="1" i="0" u="none" strike="noStrike" dirty="0">
                          <a:solidFill>
                            <a:srgbClr val="000000"/>
                          </a:solidFill>
                          <a:effectLst/>
                          <a:latin typeface="Calibri" panose="020F0502020204030204" pitchFamily="34" charset="0"/>
                        </a:rPr>
                        <a:t>CPC</a:t>
                      </a:r>
                    </a:p>
                  </a:txBody>
                  <a:tcPr marL="0" marR="0" marT="0" marB="0"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ctr" fontAlgn="t"/>
                      <a:r>
                        <a:rPr lang="en-GB" sz="1100" b="0" i="0" u="none" strike="noStrike">
                          <a:solidFill>
                            <a:srgbClr val="000000"/>
                          </a:solidFill>
                          <a:effectLst/>
                          <a:latin typeface="Calibri" panose="020F0502020204030204" pitchFamily="34" charset="0"/>
                        </a:rPr>
                        <a:t>Connection Permanent &amp; Modem Power Light On &amp; Modem Sync Flashing</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 (Post V30)</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 (Post V30)</a:t>
                      </a:r>
                    </a:p>
                  </a:txBody>
                  <a:tcPr marL="0" marR="0" marT="0" marB="0" anchor="ctr">
                    <a:solidFill>
                      <a:schemeClr val="bg1"/>
                    </a:solidFill>
                  </a:tcPr>
                </a:tc>
                <a:tc>
                  <a:txBody>
                    <a:bodyPr/>
                    <a:lstStyle/>
                    <a:p>
                      <a:pPr algn="ctr" fontAlgn="t"/>
                      <a:r>
                        <a:rPr lang="en-GB" sz="1100" b="0" i="0" u="none" strike="noStrike" dirty="0">
                          <a:solidFill>
                            <a:srgbClr val="000000"/>
                          </a:solidFill>
                          <a:effectLst/>
                          <a:latin typeface="Calibri" panose="020F0502020204030204" pitchFamily="34" charset="0"/>
                        </a:rPr>
                        <a:t>Yes</a:t>
                      </a:r>
                    </a:p>
                  </a:txBody>
                  <a:tcPr marL="0" marR="0" marT="0" marB="0" anchor="ctr">
                    <a:solidFill>
                      <a:schemeClr val="bg1"/>
                    </a:solidFill>
                  </a:tcPr>
                </a:tc>
              </a:tr>
              <a:tr h="218321">
                <a:tc>
                  <a:txBody>
                    <a:bodyPr/>
                    <a:lstStyle/>
                    <a:p>
                      <a:pPr algn="ctr" fontAlgn="t"/>
                      <a:r>
                        <a:rPr lang="en-GB" sz="1100" b="1" i="0" u="none" strike="noStrike" dirty="0">
                          <a:solidFill>
                            <a:srgbClr val="000000"/>
                          </a:solidFill>
                          <a:effectLst/>
                          <a:latin typeface="Calibri" panose="020F0502020204030204" pitchFamily="34" charset="0"/>
                        </a:rPr>
                        <a:t>CPD</a:t>
                      </a:r>
                    </a:p>
                  </a:txBody>
                  <a:tcPr marL="0" marR="0" marT="0" marB="0"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ctr" fontAlgn="t"/>
                      <a:r>
                        <a:rPr lang="en-GB" sz="1100" b="0" i="0" u="none" strike="noStrike">
                          <a:solidFill>
                            <a:srgbClr val="000000"/>
                          </a:solidFill>
                          <a:effectLst/>
                          <a:latin typeface="Calibri" panose="020F0502020204030204" pitchFamily="34" charset="0"/>
                        </a:rPr>
                        <a:t>Connection Permanent &amp; Modem Power Light On &amp; Modem Sync Off</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 (Post V30)</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 (Post V30)</a:t>
                      </a:r>
                    </a:p>
                  </a:txBody>
                  <a:tcPr marL="0" marR="0" marT="0" marB="0" anchor="ctr">
                    <a:solidFill>
                      <a:schemeClr val="bg1"/>
                    </a:solidFill>
                  </a:tcPr>
                </a:tc>
                <a:tc>
                  <a:txBody>
                    <a:bodyPr/>
                    <a:lstStyle/>
                    <a:p>
                      <a:pPr algn="ctr" fontAlgn="t"/>
                      <a:r>
                        <a:rPr lang="en-GB" sz="1100" b="0" i="0" u="none" strike="noStrike" dirty="0">
                          <a:solidFill>
                            <a:srgbClr val="000000"/>
                          </a:solidFill>
                          <a:effectLst/>
                          <a:latin typeface="Calibri" panose="020F0502020204030204" pitchFamily="34" charset="0"/>
                        </a:rPr>
                        <a:t>Yes</a:t>
                      </a:r>
                    </a:p>
                  </a:txBody>
                  <a:tcPr marL="0" marR="0" marT="0" marB="0" anchor="ctr">
                    <a:solidFill>
                      <a:schemeClr val="bg1"/>
                    </a:solidFill>
                  </a:tcPr>
                </a:tc>
              </a:tr>
              <a:tr h="218321">
                <a:tc>
                  <a:txBody>
                    <a:bodyPr/>
                    <a:lstStyle/>
                    <a:p>
                      <a:pPr algn="ctr" fontAlgn="t"/>
                      <a:r>
                        <a:rPr lang="en-GB" sz="1100" b="1" i="0" u="none" strike="noStrike" dirty="0">
                          <a:solidFill>
                            <a:srgbClr val="000000"/>
                          </a:solidFill>
                          <a:effectLst/>
                          <a:latin typeface="Calibri" panose="020F0502020204030204" pitchFamily="34" charset="0"/>
                        </a:rPr>
                        <a:t>PIA</a:t>
                      </a:r>
                    </a:p>
                  </a:txBody>
                  <a:tcPr marL="0" marR="0" marT="0" marB="0"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ctr" fontAlgn="t"/>
                      <a:r>
                        <a:rPr lang="en-GB" sz="1100" b="0" i="0" u="none" strike="noStrike">
                          <a:solidFill>
                            <a:srgbClr val="000000"/>
                          </a:solidFill>
                          <a:effectLst/>
                          <a:latin typeface="Calibri" panose="020F0502020204030204" pitchFamily="34" charset="0"/>
                        </a:rPr>
                        <a:t>Performance Intermittent &amp; Modem Power Light Off</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 (Post V30)</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 (Post V30)</a:t>
                      </a:r>
                    </a:p>
                  </a:txBody>
                  <a:tcPr marL="0" marR="0" marT="0" marB="0" anchor="ctr">
                    <a:solidFill>
                      <a:schemeClr val="bg1"/>
                    </a:solidFill>
                  </a:tcPr>
                </a:tc>
                <a:tc>
                  <a:txBody>
                    <a:bodyPr/>
                    <a:lstStyle/>
                    <a:p>
                      <a:pPr algn="ctr" fontAlgn="t"/>
                      <a:r>
                        <a:rPr lang="en-GB" sz="1100" b="0" i="0" u="none" strike="noStrike" dirty="0">
                          <a:solidFill>
                            <a:srgbClr val="000000"/>
                          </a:solidFill>
                          <a:effectLst/>
                          <a:latin typeface="Calibri" panose="020F0502020204030204" pitchFamily="34" charset="0"/>
                        </a:rPr>
                        <a:t>Yes</a:t>
                      </a:r>
                    </a:p>
                  </a:txBody>
                  <a:tcPr marL="0" marR="0" marT="0" marB="0" anchor="ctr">
                    <a:solidFill>
                      <a:schemeClr val="bg1"/>
                    </a:solidFill>
                  </a:tcPr>
                </a:tc>
              </a:tr>
              <a:tr h="218321">
                <a:tc>
                  <a:txBody>
                    <a:bodyPr/>
                    <a:lstStyle/>
                    <a:p>
                      <a:pPr algn="ctr" fontAlgn="t"/>
                      <a:r>
                        <a:rPr lang="en-GB" sz="1100" b="1" i="0" u="none" strike="noStrike" dirty="0">
                          <a:solidFill>
                            <a:srgbClr val="000000"/>
                          </a:solidFill>
                          <a:effectLst/>
                          <a:latin typeface="Calibri" panose="020F0502020204030204" pitchFamily="34" charset="0"/>
                        </a:rPr>
                        <a:t>PIB</a:t>
                      </a:r>
                    </a:p>
                  </a:txBody>
                  <a:tcPr marL="0" marR="0" marT="0" marB="0"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ctr" fontAlgn="t"/>
                      <a:r>
                        <a:rPr lang="en-GB" sz="1100" b="0" i="0" u="none" strike="noStrike">
                          <a:solidFill>
                            <a:srgbClr val="000000"/>
                          </a:solidFill>
                          <a:effectLst/>
                          <a:latin typeface="Calibri" panose="020F0502020204030204" pitchFamily="34" charset="0"/>
                        </a:rPr>
                        <a:t>Performance Intermittent &amp; Modem Power Light On &amp; Modem Sync Steady Green</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 (Post V30)</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 (Post V30)</a:t>
                      </a:r>
                    </a:p>
                  </a:txBody>
                  <a:tcPr marL="0" marR="0" marT="0" marB="0" anchor="ctr">
                    <a:solidFill>
                      <a:schemeClr val="bg1"/>
                    </a:solidFill>
                  </a:tcPr>
                </a:tc>
                <a:tc>
                  <a:txBody>
                    <a:bodyPr/>
                    <a:lstStyle/>
                    <a:p>
                      <a:pPr algn="ctr" fontAlgn="t"/>
                      <a:r>
                        <a:rPr lang="en-GB" sz="1100" b="0" i="0" u="none" strike="noStrike" dirty="0">
                          <a:solidFill>
                            <a:srgbClr val="000000"/>
                          </a:solidFill>
                          <a:effectLst/>
                          <a:latin typeface="Calibri" panose="020F0502020204030204" pitchFamily="34" charset="0"/>
                        </a:rPr>
                        <a:t>Yes</a:t>
                      </a:r>
                    </a:p>
                  </a:txBody>
                  <a:tcPr marL="0" marR="0" marT="0" marB="0" anchor="ctr">
                    <a:solidFill>
                      <a:schemeClr val="bg1"/>
                    </a:solidFill>
                  </a:tcPr>
                </a:tc>
              </a:tr>
              <a:tr h="218321">
                <a:tc>
                  <a:txBody>
                    <a:bodyPr/>
                    <a:lstStyle/>
                    <a:p>
                      <a:pPr algn="ctr" fontAlgn="t"/>
                      <a:r>
                        <a:rPr lang="en-GB" sz="1100" b="1" i="0" u="none" strike="noStrike" dirty="0">
                          <a:solidFill>
                            <a:srgbClr val="000000"/>
                          </a:solidFill>
                          <a:effectLst/>
                          <a:latin typeface="Calibri" panose="020F0502020204030204" pitchFamily="34" charset="0"/>
                        </a:rPr>
                        <a:t>PIC</a:t>
                      </a:r>
                    </a:p>
                  </a:txBody>
                  <a:tcPr marL="0" marR="0" marT="0" marB="0"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ctr" fontAlgn="t"/>
                      <a:r>
                        <a:rPr lang="en-GB" sz="1100" b="0" i="0" u="none" strike="noStrike">
                          <a:solidFill>
                            <a:srgbClr val="000000"/>
                          </a:solidFill>
                          <a:effectLst/>
                          <a:latin typeface="Calibri" panose="020F0502020204030204" pitchFamily="34" charset="0"/>
                        </a:rPr>
                        <a:t>Performance Intermittent &amp; Modem Power Light On &amp; Modem Sync Flashing</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 (Post V30)</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 (Post V30)</a:t>
                      </a:r>
                    </a:p>
                  </a:txBody>
                  <a:tcPr marL="0" marR="0" marT="0" marB="0" anchor="ctr">
                    <a:solidFill>
                      <a:schemeClr val="bg1"/>
                    </a:solidFill>
                  </a:tcPr>
                </a:tc>
                <a:tc>
                  <a:txBody>
                    <a:bodyPr/>
                    <a:lstStyle/>
                    <a:p>
                      <a:pPr algn="ctr" fontAlgn="t"/>
                      <a:r>
                        <a:rPr lang="en-GB" sz="1100" b="0" i="0" u="none" strike="noStrike" dirty="0">
                          <a:solidFill>
                            <a:srgbClr val="000000"/>
                          </a:solidFill>
                          <a:effectLst/>
                          <a:latin typeface="Calibri" panose="020F0502020204030204" pitchFamily="34" charset="0"/>
                        </a:rPr>
                        <a:t>Yes</a:t>
                      </a:r>
                    </a:p>
                  </a:txBody>
                  <a:tcPr marL="0" marR="0" marT="0" marB="0" anchor="ctr">
                    <a:solidFill>
                      <a:schemeClr val="bg1"/>
                    </a:solidFill>
                  </a:tcPr>
                </a:tc>
              </a:tr>
              <a:tr h="218321">
                <a:tc>
                  <a:txBody>
                    <a:bodyPr/>
                    <a:lstStyle/>
                    <a:p>
                      <a:pPr algn="ctr" fontAlgn="t"/>
                      <a:r>
                        <a:rPr lang="en-GB" sz="1100" b="1" i="0" u="none" strike="noStrike" dirty="0">
                          <a:solidFill>
                            <a:srgbClr val="000000"/>
                          </a:solidFill>
                          <a:effectLst/>
                          <a:latin typeface="Calibri" panose="020F0502020204030204" pitchFamily="34" charset="0"/>
                        </a:rPr>
                        <a:t>PID</a:t>
                      </a:r>
                    </a:p>
                  </a:txBody>
                  <a:tcPr marL="0" marR="0" marT="0" marB="0"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ctr" fontAlgn="t"/>
                      <a:r>
                        <a:rPr lang="en-GB" sz="1100" b="0" i="0" u="none" strike="noStrike">
                          <a:solidFill>
                            <a:srgbClr val="000000"/>
                          </a:solidFill>
                          <a:effectLst/>
                          <a:latin typeface="Calibri" panose="020F0502020204030204" pitchFamily="34" charset="0"/>
                        </a:rPr>
                        <a:t>Performance Intermittent &amp; Modem Power Light On &amp; Modem Sync Off</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 (Post V30)</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 (Post V30)</a:t>
                      </a:r>
                    </a:p>
                  </a:txBody>
                  <a:tcPr marL="0" marR="0" marT="0" marB="0" anchor="ctr">
                    <a:solidFill>
                      <a:schemeClr val="bg1"/>
                    </a:solidFill>
                  </a:tcPr>
                </a:tc>
                <a:tc>
                  <a:txBody>
                    <a:bodyPr/>
                    <a:lstStyle/>
                    <a:p>
                      <a:pPr algn="ctr" fontAlgn="t"/>
                      <a:r>
                        <a:rPr lang="en-GB" sz="1100" b="0" i="0" u="none" strike="noStrike" dirty="0">
                          <a:solidFill>
                            <a:srgbClr val="000000"/>
                          </a:solidFill>
                          <a:effectLst/>
                          <a:latin typeface="Calibri" panose="020F0502020204030204" pitchFamily="34" charset="0"/>
                        </a:rPr>
                        <a:t>Yes</a:t>
                      </a:r>
                    </a:p>
                  </a:txBody>
                  <a:tcPr marL="0" marR="0" marT="0" marB="0" anchor="ctr">
                    <a:solidFill>
                      <a:schemeClr val="bg1"/>
                    </a:solidFill>
                  </a:tcPr>
                </a:tc>
              </a:tr>
              <a:tr h="218321">
                <a:tc>
                  <a:txBody>
                    <a:bodyPr/>
                    <a:lstStyle/>
                    <a:p>
                      <a:pPr algn="ctr" fontAlgn="t"/>
                      <a:r>
                        <a:rPr lang="en-GB" sz="1100" b="1" i="0" u="none" strike="noStrike" dirty="0">
                          <a:solidFill>
                            <a:srgbClr val="000000"/>
                          </a:solidFill>
                          <a:effectLst/>
                          <a:latin typeface="Calibri" panose="020F0502020204030204" pitchFamily="34" charset="0"/>
                        </a:rPr>
                        <a:t>PPA</a:t>
                      </a:r>
                    </a:p>
                  </a:txBody>
                  <a:tcPr marL="0" marR="0" marT="0" marB="0"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ctr" fontAlgn="t"/>
                      <a:r>
                        <a:rPr lang="en-GB" sz="1100" b="0" i="0" u="none" strike="noStrike">
                          <a:solidFill>
                            <a:srgbClr val="000000"/>
                          </a:solidFill>
                          <a:effectLst/>
                          <a:latin typeface="Calibri" panose="020F0502020204030204" pitchFamily="34" charset="0"/>
                        </a:rPr>
                        <a:t>Performance Permanent &amp; Modem Power Light Off</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 (Post V30)</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 (Post V30)</a:t>
                      </a:r>
                    </a:p>
                  </a:txBody>
                  <a:tcPr marL="0" marR="0" marT="0" marB="0" anchor="ctr">
                    <a:solidFill>
                      <a:schemeClr val="bg1"/>
                    </a:solidFill>
                  </a:tcPr>
                </a:tc>
                <a:tc>
                  <a:txBody>
                    <a:bodyPr/>
                    <a:lstStyle/>
                    <a:p>
                      <a:pPr algn="ctr" fontAlgn="t"/>
                      <a:r>
                        <a:rPr lang="en-GB" sz="1100" b="0" i="0" u="none" strike="noStrike" dirty="0">
                          <a:solidFill>
                            <a:srgbClr val="000000"/>
                          </a:solidFill>
                          <a:effectLst/>
                          <a:latin typeface="Calibri" panose="020F0502020204030204" pitchFamily="34" charset="0"/>
                        </a:rPr>
                        <a:t>Yes</a:t>
                      </a:r>
                    </a:p>
                  </a:txBody>
                  <a:tcPr marL="0" marR="0" marT="0" marB="0" anchor="ctr">
                    <a:solidFill>
                      <a:schemeClr val="bg1"/>
                    </a:solidFill>
                  </a:tcPr>
                </a:tc>
              </a:tr>
              <a:tr h="218321">
                <a:tc>
                  <a:txBody>
                    <a:bodyPr/>
                    <a:lstStyle/>
                    <a:p>
                      <a:pPr algn="ctr" fontAlgn="t"/>
                      <a:r>
                        <a:rPr lang="en-GB" sz="1100" b="1" i="0" u="none" strike="noStrike" dirty="0">
                          <a:solidFill>
                            <a:srgbClr val="000000"/>
                          </a:solidFill>
                          <a:effectLst/>
                          <a:latin typeface="Calibri" panose="020F0502020204030204" pitchFamily="34" charset="0"/>
                        </a:rPr>
                        <a:t>PPB</a:t>
                      </a:r>
                    </a:p>
                  </a:txBody>
                  <a:tcPr marL="0" marR="0" marT="0" marB="0"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ctr" fontAlgn="t"/>
                      <a:r>
                        <a:rPr lang="en-GB" sz="1100" b="0" i="0" u="none" strike="noStrike">
                          <a:solidFill>
                            <a:srgbClr val="000000"/>
                          </a:solidFill>
                          <a:effectLst/>
                          <a:latin typeface="Calibri" panose="020F0502020204030204" pitchFamily="34" charset="0"/>
                        </a:rPr>
                        <a:t>Performance Permanent &amp; Modem Power Light On &amp; Modem Sync Steady Green</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 (Post V30)</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 (Post V30)</a:t>
                      </a:r>
                    </a:p>
                  </a:txBody>
                  <a:tcPr marL="0" marR="0" marT="0" marB="0" anchor="ctr">
                    <a:solidFill>
                      <a:schemeClr val="bg1"/>
                    </a:solidFill>
                  </a:tcPr>
                </a:tc>
                <a:tc>
                  <a:txBody>
                    <a:bodyPr/>
                    <a:lstStyle/>
                    <a:p>
                      <a:pPr algn="ctr" fontAlgn="t"/>
                      <a:r>
                        <a:rPr lang="en-GB" sz="1100" b="0" i="0" u="none" strike="noStrike" dirty="0">
                          <a:solidFill>
                            <a:srgbClr val="000000"/>
                          </a:solidFill>
                          <a:effectLst/>
                          <a:latin typeface="Calibri" panose="020F0502020204030204" pitchFamily="34" charset="0"/>
                        </a:rPr>
                        <a:t>Yes</a:t>
                      </a:r>
                    </a:p>
                  </a:txBody>
                  <a:tcPr marL="0" marR="0" marT="0" marB="0" anchor="ctr">
                    <a:solidFill>
                      <a:schemeClr val="bg1"/>
                    </a:solidFill>
                  </a:tcPr>
                </a:tc>
              </a:tr>
              <a:tr h="218321">
                <a:tc>
                  <a:txBody>
                    <a:bodyPr/>
                    <a:lstStyle/>
                    <a:p>
                      <a:pPr algn="ctr" fontAlgn="t"/>
                      <a:r>
                        <a:rPr lang="en-GB" sz="1100" b="1" i="0" u="none" strike="noStrike" dirty="0">
                          <a:solidFill>
                            <a:srgbClr val="000000"/>
                          </a:solidFill>
                          <a:effectLst/>
                          <a:latin typeface="Calibri" panose="020F0502020204030204" pitchFamily="34" charset="0"/>
                        </a:rPr>
                        <a:t>PPC</a:t>
                      </a:r>
                    </a:p>
                  </a:txBody>
                  <a:tcPr marL="0" marR="0" marT="0" marB="0"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ctr" fontAlgn="t"/>
                      <a:r>
                        <a:rPr lang="en-GB" sz="1100" b="0" i="0" u="none" strike="noStrike">
                          <a:solidFill>
                            <a:srgbClr val="000000"/>
                          </a:solidFill>
                          <a:effectLst/>
                          <a:latin typeface="Calibri" panose="020F0502020204030204" pitchFamily="34" charset="0"/>
                        </a:rPr>
                        <a:t>Performance Permanent &amp; Modem Power Light On &amp; Modem Sync Flashing</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 (Post V30)</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 (Post V30)</a:t>
                      </a:r>
                    </a:p>
                  </a:txBody>
                  <a:tcPr marL="0" marR="0" marT="0" marB="0" anchor="ctr">
                    <a:solidFill>
                      <a:schemeClr val="bg1"/>
                    </a:solidFill>
                  </a:tcPr>
                </a:tc>
                <a:tc>
                  <a:txBody>
                    <a:bodyPr/>
                    <a:lstStyle/>
                    <a:p>
                      <a:pPr algn="ctr" fontAlgn="t"/>
                      <a:r>
                        <a:rPr lang="en-GB" sz="1100" b="0" i="0" u="none" strike="noStrike" dirty="0">
                          <a:solidFill>
                            <a:srgbClr val="000000"/>
                          </a:solidFill>
                          <a:effectLst/>
                          <a:latin typeface="Calibri" panose="020F0502020204030204" pitchFamily="34" charset="0"/>
                        </a:rPr>
                        <a:t>Yes</a:t>
                      </a:r>
                    </a:p>
                  </a:txBody>
                  <a:tcPr marL="0" marR="0" marT="0" marB="0" anchor="ctr">
                    <a:solidFill>
                      <a:schemeClr val="bg1"/>
                    </a:solidFill>
                  </a:tcPr>
                </a:tc>
              </a:tr>
              <a:tr h="218321">
                <a:tc>
                  <a:txBody>
                    <a:bodyPr/>
                    <a:lstStyle/>
                    <a:p>
                      <a:pPr algn="ctr" fontAlgn="t"/>
                      <a:r>
                        <a:rPr lang="en-GB" sz="1100" b="1" i="0" u="none" strike="noStrike" dirty="0">
                          <a:solidFill>
                            <a:srgbClr val="000000"/>
                          </a:solidFill>
                          <a:effectLst/>
                          <a:latin typeface="Calibri" panose="020F0502020204030204" pitchFamily="34" charset="0"/>
                        </a:rPr>
                        <a:t>PPD</a:t>
                      </a:r>
                    </a:p>
                  </a:txBody>
                  <a:tcPr marL="0" marR="0" marT="0" marB="0"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ctr" fontAlgn="t"/>
                      <a:r>
                        <a:rPr lang="en-GB" sz="1100" b="0" i="0" u="none" strike="noStrike">
                          <a:solidFill>
                            <a:srgbClr val="000000"/>
                          </a:solidFill>
                          <a:effectLst/>
                          <a:latin typeface="Calibri" panose="020F0502020204030204" pitchFamily="34" charset="0"/>
                        </a:rPr>
                        <a:t>Performance Permanent &amp; Modem Power Light On &amp; Modem Sync Off</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 (Post V30)</a:t>
                      </a:r>
                    </a:p>
                  </a:txBody>
                  <a:tcPr marL="0" marR="0" marT="0" marB="0" anchor="ctr">
                    <a:solidFill>
                      <a:schemeClr val="bg1"/>
                    </a:solidFill>
                  </a:tcPr>
                </a:tc>
                <a:tc>
                  <a:txBody>
                    <a:bodyPr/>
                    <a:lstStyle/>
                    <a:p>
                      <a:pPr algn="ctr" fontAlgn="t"/>
                      <a:r>
                        <a:rPr lang="en-GB" sz="1100" b="0" i="0" u="none" strike="noStrike">
                          <a:solidFill>
                            <a:srgbClr val="000000"/>
                          </a:solidFill>
                          <a:effectLst/>
                          <a:latin typeface="Calibri" panose="020F0502020204030204" pitchFamily="34" charset="0"/>
                        </a:rPr>
                        <a:t>Yes (Post V30)</a:t>
                      </a:r>
                    </a:p>
                  </a:txBody>
                  <a:tcPr marL="0" marR="0" marT="0" marB="0" anchor="ctr">
                    <a:solidFill>
                      <a:schemeClr val="bg1"/>
                    </a:solidFill>
                  </a:tcPr>
                </a:tc>
                <a:tc>
                  <a:txBody>
                    <a:bodyPr/>
                    <a:lstStyle/>
                    <a:p>
                      <a:pPr algn="ctr" fontAlgn="t"/>
                      <a:r>
                        <a:rPr lang="en-GB" sz="1100" b="0" i="0" u="none" strike="noStrike" dirty="0">
                          <a:solidFill>
                            <a:srgbClr val="000000"/>
                          </a:solidFill>
                          <a:effectLst/>
                          <a:latin typeface="Calibri" panose="020F0502020204030204" pitchFamily="34" charset="0"/>
                        </a:rPr>
                        <a:t>Yes</a:t>
                      </a:r>
                    </a:p>
                  </a:txBody>
                  <a:tcPr marL="0" marR="0" marT="0" marB="0" anchor="ctr">
                    <a:solidFill>
                      <a:schemeClr val="bg1"/>
                    </a:solidFill>
                  </a:tcPr>
                </a:tc>
              </a:tr>
              <a:tr h="218321">
                <a:tc>
                  <a:txBody>
                    <a:bodyPr/>
                    <a:lstStyle/>
                    <a:p>
                      <a:pPr algn="ctr" fontAlgn="t"/>
                      <a:r>
                        <a:rPr lang="en-GB" sz="1100" b="1" i="0" u="none" strike="noStrike" dirty="0">
                          <a:solidFill>
                            <a:srgbClr val="000000"/>
                          </a:solidFill>
                          <a:effectLst/>
                          <a:latin typeface="Calibri" panose="020F0502020204030204" pitchFamily="34" charset="0"/>
                        </a:rPr>
                        <a:t>WIF</a:t>
                      </a:r>
                    </a:p>
                  </a:txBody>
                  <a:tcPr marL="0" marR="0" marT="0" marB="0"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ctr" fontAlgn="t"/>
                      <a:r>
                        <a:rPr lang="en-GB" sz="1100" b="0" i="0" u="none" strike="noStrike" dirty="0">
                          <a:solidFill>
                            <a:srgbClr val="000000"/>
                          </a:solidFill>
                          <a:effectLst/>
                          <a:latin typeface="Calibri" panose="020F0502020204030204" pitchFamily="34" charset="0"/>
                        </a:rPr>
                        <a:t>WIFI Intermittent</a:t>
                      </a:r>
                    </a:p>
                  </a:txBody>
                  <a:tcPr marL="0" marR="0" marT="0" marB="0" anchor="ctr">
                    <a:solidFill>
                      <a:schemeClr val="bg1"/>
                    </a:solidFill>
                  </a:tcPr>
                </a:tc>
                <a:tc>
                  <a:txBody>
                    <a:bodyPr/>
                    <a:lstStyle/>
                    <a:p>
                      <a:pPr algn="ctr" fontAlgn="t"/>
                      <a:r>
                        <a:rPr lang="en-GB" sz="1100" b="0" i="0" u="none" strike="noStrike" dirty="0">
                          <a:solidFill>
                            <a:srgbClr val="000000"/>
                          </a:solidFill>
                          <a:effectLst/>
                          <a:latin typeface="Calibri" panose="020F0502020204030204" pitchFamily="34" charset="0"/>
                        </a:rPr>
                        <a:t>Yes (Post V30)</a:t>
                      </a:r>
                    </a:p>
                  </a:txBody>
                  <a:tcPr marL="0" marR="0" marT="0" marB="0" anchor="ctr">
                    <a:solidFill>
                      <a:schemeClr val="bg1"/>
                    </a:solidFill>
                  </a:tcPr>
                </a:tc>
                <a:tc>
                  <a:txBody>
                    <a:bodyPr/>
                    <a:lstStyle/>
                    <a:p>
                      <a:pPr algn="ctr" fontAlgn="t"/>
                      <a:r>
                        <a:rPr lang="en-GB" sz="1100" b="0" i="0" u="none" strike="noStrike" dirty="0">
                          <a:solidFill>
                            <a:srgbClr val="000000"/>
                          </a:solidFill>
                          <a:effectLst/>
                          <a:latin typeface="Calibri" panose="020F0502020204030204" pitchFamily="34" charset="0"/>
                        </a:rPr>
                        <a:t>Yes (Post V30)</a:t>
                      </a:r>
                    </a:p>
                  </a:txBody>
                  <a:tcPr marL="0" marR="0" marT="0" marB="0" anchor="ctr">
                    <a:solidFill>
                      <a:schemeClr val="bg1"/>
                    </a:solidFill>
                  </a:tcPr>
                </a:tc>
                <a:tc>
                  <a:txBody>
                    <a:bodyPr/>
                    <a:lstStyle/>
                    <a:p>
                      <a:pPr algn="ctr" fontAlgn="t"/>
                      <a:r>
                        <a:rPr lang="en-GB" sz="1100" b="0" i="0" u="none" strike="noStrike" dirty="0">
                          <a:solidFill>
                            <a:srgbClr val="000000"/>
                          </a:solidFill>
                          <a:effectLst/>
                          <a:latin typeface="Calibri" panose="020F0502020204030204" pitchFamily="34" charset="0"/>
                        </a:rPr>
                        <a:t>Yes (Post V30)</a:t>
                      </a:r>
                    </a:p>
                  </a:txBody>
                  <a:tcPr marL="0" marR="0" marT="0" marB="0" anchor="ctr">
                    <a:solidFill>
                      <a:schemeClr val="bg1"/>
                    </a:solidFill>
                  </a:tcPr>
                </a:tc>
              </a:tr>
            </a:tbl>
          </a:graphicData>
        </a:graphic>
      </p:graphicFrame>
      <p:sp>
        <p:nvSpPr>
          <p:cNvPr id="6" name="TextBox 5"/>
          <p:cNvSpPr txBox="1"/>
          <p:nvPr/>
        </p:nvSpPr>
        <p:spPr>
          <a:xfrm>
            <a:off x="8962164" y="6611112"/>
            <a:ext cx="190980" cy="246888"/>
          </a:xfrm>
          <a:prstGeom prst="rect">
            <a:avLst/>
          </a:prstGeom>
          <a:noFill/>
        </p:spPr>
        <p:txBody>
          <a:bodyPr wrap="square" lIns="0" tIns="0" rIns="0" bIns="0" rtlCol="0">
            <a:noAutofit/>
          </a:bodyPr>
          <a:lstStyle/>
          <a:p>
            <a:r>
              <a:rPr lang="en-GB" sz="1200" dirty="0" smtClean="0">
                <a:latin typeface="Arial" panose="020B0604020202020204" pitchFamily="34" charset="0"/>
                <a:cs typeface="Arial" panose="020B0604020202020204" pitchFamily="34" charset="0"/>
              </a:rPr>
              <a:t>27</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9458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a:defRPr/>
            </a:pPr>
            <a:r>
              <a:rPr lang="en-US" sz="1300" b="1" dirty="0">
                <a:latin typeface="Arial" panose="020B0604020202020204" pitchFamily="34" charset="0"/>
                <a:cs typeface="Arial" panose="020B0604020202020204" pitchFamily="34" charset="0"/>
              </a:rPr>
              <a:t>Major Cable Breakdown </a:t>
            </a:r>
          </a:p>
          <a:p>
            <a:pPr>
              <a:defRPr/>
            </a:pPr>
            <a:endParaRPr lang="en-US" sz="1300" b="1" dirty="0">
              <a:latin typeface="Arial" panose="020B0604020202020204" pitchFamily="34" charset="0"/>
              <a:cs typeface="Arial" panose="020B0604020202020204" pitchFamily="34" charset="0"/>
            </a:endParaRPr>
          </a:p>
          <a:p>
            <a:pPr>
              <a:defRPr/>
            </a:pPr>
            <a:r>
              <a:rPr lang="en-GB" sz="1300" dirty="0">
                <a:latin typeface="Arial" panose="020B0604020202020204" pitchFamily="34" charset="0"/>
                <a:cs typeface="Arial" panose="020B0604020202020204" pitchFamily="34" charset="0"/>
              </a:rPr>
              <a:t>The UK Cable Breakdown Summary, which provides details of cable breakdowns in the copper exchange-side network. Updated every 2hours, 24 hours a day, every day of the year. To request access please send an email to </a:t>
            </a:r>
            <a:r>
              <a:rPr lang="en-GB" sz="1300" dirty="0">
                <a:latin typeface="Arial" panose="020B0604020202020204" pitchFamily="34" charset="0"/>
                <a:cs typeface="Arial" panose="020B0604020202020204" pitchFamily="34" charset="0"/>
                <a:hlinkClick r:id="rId2"/>
              </a:rPr>
              <a:t>uk.cable.breakdown.g@bt.com</a:t>
            </a:r>
            <a:r>
              <a:rPr lang="en-GB" sz="1300" dirty="0">
                <a:latin typeface="Arial" panose="020B0604020202020204" pitchFamily="34" charset="0"/>
                <a:cs typeface="Arial" panose="020B0604020202020204" pitchFamily="34" charset="0"/>
              </a:rPr>
              <a:t> and complete the subject field with Access to UK Cable Breakdown Summary, clearly stating your name, e-mail address and the Communications Provider you work for.</a:t>
            </a:r>
          </a:p>
          <a:p>
            <a:pPr>
              <a:defRPr/>
            </a:pPr>
            <a:endParaRPr lang="en-GB" sz="1300" dirty="0">
              <a:latin typeface="Arial" panose="020B0604020202020204" pitchFamily="34" charset="0"/>
              <a:cs typeface="Arial" panose="020B0604020202020204" pitchFamily="34" charset="0"/>
            </a:endParaRPr>
          </a:p>
          <a:p>
            <a:pPr>
              <a:defRPr/>
            </a:pPr>
            <a:r>
              <a:rPr lang="en-GB" sz="1300" b="1" dirty="0">
                <a:latin typeface="Arial" panose="020B0604020202020204" pitchFamily="34" charset="0"/>
                <a:cs typeface="Arial" panose="020B0604020202020204" pitchFamily="34" charset="0"/>
              </a:rPr>
              <a:t>Major Service Outage</a:t>
            </a:r>
          </a:p>
          <a:p>
            <a:pPr>
              <a:defRPr/>
            </a:pPr>
            <a:endParaRPr lang="en-GB" sz="1300" dirty="0">
              <a:latin typeface="Arial" panose="020B0604020202020204" pitchFamily="34" charset="0"/>
              <a:cs typeface="Arial" panose="020B0604020202020204" pitchFamily="34" charset="0"/>
            </a:endParaRPr>
          </a:p>
          <a:p>
            <a:pPr>
              <a:defRPr/>
            </a:pPr>
            <a:r>
              <a:rPr lang="en-GB" sz="1300" dirty="0">
                <a:latin typeface="Arial" panose="020B0604020202020204" pitchFamily="34" charset="0"/>
                <a:cs typeface="Arial" panose="020B0604020202020204" pitchFamily="34" charset="0"/>
              </a:rPr>
              <a:t>This process will provide you with information on Major Service Outage (MSO)in the Access Network. The tool monitors the access network using broadband data to identify cable breaks resulting from either theft or third party damage. For these incidents Openreach is able to proactively advise CPs by sending emails containing the postcodes of the affected end users. If you are interested register by emailing </a:t>
            </a:r>
            <a:r>
              <a:rPr lang="en-GB" sz="1300" dirty="0">
                <a:latin typeface="Arial" panose="020B0604020202020204" pitchFamily="34" charset="0"/>
                <a:cs typeface="Arial" panose="020B0604020202020204" pitchFamily="34" charset="0"/>
                <a:hlinkClick r:id="rId3"/>
              </a:rPr>
              <a:t>cablealert@openreach.co.uk</a:t>
            </a:r>
            <a:r>
              <a:rPr lang="en-GB" sz="1300" dirty="0">
                <a:latin typeface="Arial" panose="020B0604020202020204" pitchFamily="34" charset="0"/>
                <a:cs typeface="Arial" panose="020B0604020202020204" pitchFamily="34" charset="0"/>
              </a:rPr>
              <a:t> confirming the email address(s) you wish notifications to be sent to.</a:t>
            </a:r>
          </a:p>
          <a:p>
            <a:pPr>
              <a:defRPr/>
            </a:pPr>
            <a:endParaRPr lang="en-GB" sz="1300" dirty="0">
              <a:latin typeface="Arial" panose="020B0604020202020204" pitchFamily="34" charset="0"/>
              <a:cs typeface="Arial" panose="020B0604020202020204" pitchFamily="34" charset="0"/>
            </a:endParaRPr>
          </a:p>
          <a:p>
            <a:pPr>
              <a:defRPr/>
            </a:pPr>
            <a:r>
              <a:rPr lang="en-GB" sz="1300" dirty="0">
                <a:latin typeface="Arial" panose="020B0604020202020204" pitchFamily="34" charset="0"/>
                <a:cs typeface="Arial" panose="020B0604020202020204" pitchFamily="34" charset="0"/>
              </a:rPr>
              <a:t>Online materials on how the tool works and some frequently asked questions available via the Openreach Portal: </a:t>
            </a:r>
            <a:r>
              <a:rPr lang="en-GB" sz="1300" dirty="0" smtClean="0">
                <a:latin typeface="Arial" panose="020B0604020202020204" pitchFamily="34" charset="0"/>
                <a:cs typeface="Arial" panose="020B0604020202020204" pitchFamily="34" charset="0"/>
                <a:hlinkClick r:id="rId4"/>
              </a:rPr>
              <a:t>www.openreach.co.uk/orpg/home/helpandsupport/how-toguides/howtoguides.do</a:t>
            </a:r>
            <a:endParaRPr lang="en-GB" sz="1300" dirty="0" smtClean="0">
              <a:latin typeface="Arial" panose="020B0604020202020204" pitchFamily="34" charset="0"/>
              <a:cs typeface="Arial" panose="020B0604020202020204" pitchFamily="34" charset="0"/>
            </a:endParaRPr>
          </a:p>
          <a:p>
            <a:pPr>
              <a:defRPr/>
            </a:pPr>
            <a:endParaRPr lang="en-US" sz="1300" dirty="0">
              <a:latin typeface="Arial" panose="020B0604020202020204" pitchFamily="34" charset="0"/>
              <a:cs typeface="Arial" panose="020B0604020202020204" pitchFamily="34" charset="0"/>
            </a:endParaRPr>
          </a:p>
          <a:p>
            <a:endParaRPr lang="en-GB" dirty="0"/>
          </a:p>
        </p:txBody>
      </p:sp>
      <p:sp>
        <p:nvSpPr>
          <p:cNvPr id="3" name="Title 2"/>
          <p:cNvSpPr>
            <a:spLocks noGrp="1"/>
          </p:cNvSpPr>
          <p:nvPr>
            <p:ph type="title"/>
          </p:nvPr>
        </p:nvSpPr>
        <p:spPr/>
        <p:txBody>
          <a:bodyPr/>
          <a:lstStyle/>
          <a:p>
            <a:r>
              <a:rPr lang="en-GB" altLang="en-US" dirty="0">
                <a:latin typeface="Arial" panose="020B0604020202020204" pitchFamily="34" charset="0"/>
                <a:ea typeface="ＭＳ Ｐゴシック" panose="020B0600070205080204" pitchFamily="34" charset="-128"/>
                <a:cs typeface="Arial" panose="020B0604020202020204" pitchFamily="34" charset="0"/>
              </a:rPr>
              <a:t>Appendix </a:t>
            </a:r>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E</a:t>
            </a:r>
            <a:endParaRPr lang="en-GB" dirty="0"/>
          </a:p>
        </p:txBody>
      </p:sp>
      <p:sp>
        <p:nvSpPr>
          <p:cNvPr id="4" name="Text Placeholder 3"/>
          <p:cNvSpPr>
            <a:spLocks noGrp="1"/>
          </p:cNvSpPr>
          <p:nvPr>
            <p:ph type="body" sz="quarter" idx="10"/>
          </p:nvPr>
        </p:nvSpPr>
        <p:spPr/>
        <p:txBody>
          <a:bodyPr/>
          <a:lstStyle/>
          <a:p>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Major </a:t>
            </a:r>
            <a:r>
              <a:rPr lang="en-GB" altLang="en-US" dirty="0">
                <a:latin typeface="Arial" panose="020B0604020202020204" pitchFamily="34" charset="0"/>
                <a:ea typeface="ＭＳ Ｐゴシック" panose="020B0600070205080204" pitchFamily="34" charset="-128"/>
                <a:cs typeface="Arial" panose="020B0604020202020204" pitchFamily="34" charset="0"/>
              </a:rPr>
              <a:t>Cable Breakdown/Service Outage</a:t>
            </a:r>
            <a:endParaRPr lang="en-GB" sz="1200" dirty="0"/>
          </a:p>
        </p:txBody>
      </p:sp>
      <p:sp>
        <p:nvSpPr>
          <p:cNvPr id="5" name="TextBox 4"/>
          <p:cNvSpPr txBox="1"/>
          <p:nvPr/>
        </p:nvSpPr>
        <p:spPr>
          <a:xfrm>
            <a:off x="8962164" y="6611112"/>
            <a:ext cx="190980" cy="246888"/>
          </a:xfrm>
          <a:prstGeom prst="rect">
            <a:avLst/>
          </a:prstGeom>
          <a:noFill/>
        </p:spPr>
        <p:txBody>
          <a:bodyPr wrap="square" lIns="0" tIns="0" rIns="0" bIns="0" rtlCol="0">
            <a:noAutofit/>
          </a:bodyPr>
          <a:lstStyle/>
          <a:p>
            <a:r>
              <a:rPr lang="en-GB" sz="1200" dirty="0" smtClean="0">
                <a:latin typeface="Arial" panose="020B0604020202020204" pitchFamily="34" charset="0"/>
                <a:cs typeface="Arial" panose="020B0604020202020204" pitchFamily="34" charset="0"/>
              </a:rPr>
              <a:t>28</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6657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a:defRPr/>
            </a:pPr>
            <a:r>
              <a:rPr lang="en-GB" sz="1300" dirty="0" smtClean="0">
                <a:latin typeface="Arial" panose="020B0604020202020204" pitchFamily="34" charset="0"/>
                <a:cs typeface="Arial" panose="020B0604020202020204" pitchFamily="34" charset="0"/>
              </a:rPr>
              <a:t>View My Engineer (VME) was launched to Industry on 7 September 2015 across WLR (with the exception of ISDN30), LLU, NGA and SBS (except Business Connections).</a:t>
            </a:r>
          </a:p>
          <a:p>
            <a:pPr>
              <a:defRPr/>
            </a:pPr>
            <a:endParaRPr lang="en-GB" sz="1300" dirty="0" smtClean="0">
              <a:latin typeface="Arial" panose="020B0604020202020204" pitchFamily="34" charset="0"/>
              <a:cs typeface="Arial" panose="020B0604020202020204" pitchFamily="34" charset="0"/>
            </a:endParaRPr>
          </a:p>
          <a:p>
            <a:pPr>
              <a:defRPr/>
            </a:pPr>
            <a:r>
              <a:rPr lang="en-GB" sz="1300" dirty="0" smtClean="0">
                <a:latin typeface="Arial" panose="020B0604020202020204" pitchFamily="34" charset="0"/>
                <a:cs typeface="Arial" panose="020B0604020202020204" pitchFamily="34" charset="0"/>
              </a:rPr>
              <a:t>View My Engineer (VME) is a real time, proactive update service to give CP’s and end customers information on the progress of the engineering element of their provision or repair.</a:t>
            </a:r>
          </a:p>
          <a:p>
            <a:pPr>
              <a:defRPr/>
            </a:pPr>
            <a:endParaRPr lang="en-GB" sz="1300" dirty="0" smtClean="0">
              <a:latin typeface="Arial" panose="020B0604020202020204" pitchFamily="34" charset="0"/>
              <a:cs typeface="Arial" panose="020B0604020202020204" pitchFamily="34" charset="0"/>
            </a:endParaRPr>
          </a:p>
          <a:p>
            <a:pPr>
              <a:defRPr/>
            </a:pPr>
            <a:r>
              <a:rPr lang="en-GB" sz="1300" dirty="0" smtClean="0">
                <a:latin typeface="Arial" panose="020B0604020202020204" pitchFamily="34" charset="0"/>
                <a:cs typeface="Arial" panose="020B0604020202020204" pitchFamily="34" charset="0"/>
              </a:rPr>
              <a:t>VME is available to all CP’s on the Order and Fault Tracker self-service tool –Quick Search View.</a:t>
            </a:r>
          </a:p>
          <a:p>
            <a:pPr>
              <a:defRPr/>
            </a:pPr>
            <a:endParaRPr lang="en-GB" sz="1300" dirty="0" smtClean="0">
              <a:latin typeface="Arial" panose="020B0604020202020204" pitchFamily="34" charset="0"/>
              <a:cs typeface="Arial" panose="020B0604020202020204" pitchFamily="34" charset="0"/>
            </a:endParaRPr>
          </a:p>
          <a:p>
            <a:pPr>
              <a:defRPr/>
            </a:pPr>
            <a:r>
              <a:rPr lang="en-GB" sz="1300" dirty="0" smtClean="0">
                <a:latin typeface="Arial" panose="020B0604020202020204" pitchFamily="34" charset="0"/>
                <a:cs typeface="Arial" panose="020B0604020202020204" pitchFamily="34" charset="0"/>
              </a:rPr>
              <a:t>6 different potential milestones as the job progresses through the journey.</a:t>
            </a:r>
          </a:p>
          <a:p>
            <a:pPr>
              <a:defRPr/>
            </a:pPr>
            <a:endParaRPr lang="en-GB" sz="1300" dirty="0" smtClean="0">
              <a:latin typeface="Arial" panose="020B0604020202020204" pitchFamily="34" charset="0"/>
              <a:cs typeface="Arial" panose="020B0604020202020204" pitchFamily="34" charset="0"/>
            </a:endParaRPr>
          </a:p>
          <a:p>
            <a:pPr>
              <a:defRPr/>
            </a:pPr>
            <a:r>
              <a:rPr lang="en-GB" sz="1300" dirty="0" smtClean="0">
                <a:latin typeface="Arial" panose="020B0604020202020204" pitchFamily="34" charset="0"/>
                <a:cs typeface="Arial" panose="020B0604020202020204" pitchFamily="34" charset="0"/>
              </a:rPr>
              <a:t>If you register for VME preferences, you can take advantage of proactive notifications. </a:t>
            </a:r>
          </a:p>
          <a:p>
            <a:pPr>
              <a:defRPr/>
            </a:pPr>
            <a:endParaRPr lang="en-GB" sz="1300" dirty="0" smtClean="0">
              <a:latin typeface="Arial" panose="020B0604020202020204" pitchFamily="34" charset="0"/>
              <a:cs typeface="Arial" panose="020B0604020202020204" pitchFamily="34" charset="0"/>
            </a:endParaRPr>
          </a:p>
          <a:p>
            <a:pPr>
              <a:defRPr/>
            </a:pPr>
            <a:r>
              <a:rPr lang="en-GB" sz="1300" b="1" dirty="0" smtClean="0">
                <a:latin typeface="Arial" panose="020B0604020202020204" pitchFamily="34" charset="0"/>
                <a:cs typeface="Arial" panose="020B0604020202020204" pitchFamily="34" charset="0"/>
              </a:rPr>
              <a:t>Charging</a:t>
            </a:r>
          </a:p>
          <a:p>
            <a:pPr>
              <a:defRPr/>
            </a:pPr>
            <a:r>
              <a:rPr lang="en-GB" sz="1300" dirty="0" smtClean="0">
                <a:latin typeface="Arial" panose="020B0604020202020204" pitchFamily="34" charset="0"/>
                <a:cs typeface="Arial" panose="020B0604020202020204" pitchFamily="34" charset="0"/>
              </a:rPr>
              <a:t>B2B gateway sent to the CP (XML/KCI): No charge</a:t>
            </a:r>
          </a:p>
          <a:p>
            <a:pPr>
              <a:defRPr/>
            </a:pPr>
            <a:r>
              <a:rPr lang="en-GB" sz="1300" dirty="0" smtClean="0">
                <a:latin typeface="Arial" panose="020B0604020202020204" pitchFamily="34" charset="0"/>
                <a:cs typeface="Arial" panose="020B0604020202020204" pitchFamily="34" charset="0"/>
              </a:rPr>
              <a:t>Email sent directly from Openreach to end customers: No charge</a:t>
            </a:r>
          </a:p>
          <a:p>
            <a:pPr>
              <a:defRPr/>
            </a:pPr>
            <a:r>
              <a:rPr lang="en-GB" sz="1300" dirty="0" smtClean="0">
                <a:latin typeface="Arial" panose="020B0604020202020204" pitchFamily="34" charset="0"/>
                <a:cs typeface="Arial" panose="020B0604020202020204" pitchFamily="34" charset="0"/>
              </a:rPr>
              <a:t>SMS sent directly from Openreach to end customers: Openreach will charge per SMS sent in accordance with the VME commercial terms</a:t>
            </a:r>
          </a:p>
          <a:p>
            <a:pPr>
              <a:defRPr/>
            </a:pPr>
            <a:r>
              <a:rPr lang="en-GB" sz="1300" dirty="0" smtClean="0">
                <a:latin typeface="Arial" panose="020B0604020202020204" pitchFamily="34" charset="0"/>
                <a:cs typeface="Arial" panose="020B0604020202020204" pitchFamily="34" charset="0"/>
              </a:rPr>
              <a:t>The charges will be invoiced quarterly</a:t>
            </a:r>
          </a:p>
          <a:p>
            <a:pPr>
              <a:defRPr/>
            </a:pPr>
            <a:endParaRPr lang="en-GB" sz="1300" b="1" dirty="0" smtClean="0">
              <a:latin typeface="Arial" panose="020B0604020202020204" pitchFamily="34" charset="0"/>
              <a:cs typeface="Arial" panose="020B0604020202020204" pitchFamily="34" charset="0"/>
            </a:endParaRPr>
          </a:p>
          <a:p>
            <a:pPr>
              <a:defRPr/>
            </a:pPr>
            <a:r>
              <a:rPr lang="en-GB" sz="1300" b="1" dirty="0" smtClean="0">
                <a:latin typeface="Arial" panose="020B0604020202020204" pitchFamily="34" charset="0"/>
                <a:cs typeface="Arial" panose="020B0604020202020204" pitchFamily="34" charset="0"/>
              </a:rPr>
              <a:t>View My Engineer (VME) FAQ’s:</a:t>
            </a:r>
          </a:p>
          <a:p>
            <a:pPr>
              <a:defRPr/>
            </a:pPr>
            <a:r>
              <a:rPr lang="en-GB" sz="1300" dirty="0" smtClean="0">
                <a:latin typeface="Arial" panose="020B0604020202020204" pitchFamily="34" charset="0"/>
                <a:cs typeface="Arial" panose="020B0604020202020204" pitchFamily="34" charset="0"/>
                <a:hlinkClick r:id="rId2"/>
              </a:rPr>
              <a:t>https://www.openreach.co.uk/orpg/home/helpandsupport/how-toguides/howtoguides.do</a:t>
            </a:r>
            <a:endParaRPr lang="en-GB" sz="1300" dirty="0" smtClean="0">
              <a:latin typeface="Arial" panose="020B0604020202020204" pitchFamily="34" charset="0"/>
              <a:cs typeface="Arial" panose="020B0604020202020204" pitchFamily="34" charset="0"/>
            </a:endParaRPr>
          </a:p>
          <a:p>
            <a:pPr>
              <a:defRPr/>
            </a:pPr>
            <a:endParaRPr lang="en-GB"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GB" altLang="en-US" dirty="0">
                <a:latin typeface="Arial" panose="020B0604020202020204" pitchFamily="34" charset="0"/>
                <a:ea typeface="ＭＳ Ｐゴシック" panose="020B0600070205080204" pitchFamily="34" charset="-128"/>
                <a:cs typeface="Arial" panose="020B0604020202020204" pitchFamily="34" charset="0"/>
              </a:rPr>
              <a:t>Appendix </a:t>
            </a:r>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F</a:t>
            </a:r>
            <a:endParaRPr lang="en-GB" dirty="0"/>
          </a:p>
        </p:txBody>
      </p:sp>
      <p:sp>
        <p:nvSpPr>
          <p:cNvPr id="4" name="Text Placeholder 3"/>
          <p:cNvSpPr>
            <a:spLocks noGrp="1"/>
          </p:cNvSpPr>
          <p:nvPr>
            <p:ph type="body" sz="quarter" idx="10"/>
          </p:nvPr>
        </p:nvSpPr>
        <p:spPr/>
        <p:txBody>
          <a:bodyPr/>
          <a:lstStyle/>
          <a:p>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View </a:t>
            </a:r>
            <a:r>
              <a:rPr lang="en-GB" altLang="en-US" dirty="0">
                <a:latin typeface="Arial" panose="020B0604020202020204" pitchFamily="34" charset="0"/>
                <a:ea typeface="ＭＳ Ｐゴシック" panose="020B0600070205080204" pitchFamily="34" charset="-128"/>
                <a:cs typeface="Arial" panose="020B0604020202020204" pitchFamily="34" charset="0"/>
              </a:rPr>
              <a:t>My </a:t>
            </a:r>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Engineer</a:t>
            </a:r>
            <a:endParaRPr lang="en-GB" sz="1200" dirty="0"/>
          </a:p>
        </p:txBody>
      </p:sp>
      <p:sp>
        <p:nvSpPr>
          <p:cNvPr id="5" name="TextBox 4"/>
          <p:cNvSpPr txBox="1"/>
          <p:nvPr/>
        </p:nvSpPr>
        <p:spPr>
          <a:xfrm>
            <a:off x="8962164" y="6611112"/>
            <a:ext cx="190980" cy="246888"/>
          </a:xfrm>
          <a:prstGeom prst="rect">
            <a:avLst/>
          </a:prstGeom>
          <a:noFill/>
        </p:spPr>
        <p:txBody>
          <a:bodyPr wrap="square" lIns="0" tIns="0" rIns="0" bIns="0" rtlCol="0">
            <a:noAutofit/>
          </a:bodyPr>
          <a:lstStyle/>
          <a:p>
            <a:r>
              <a:rPr lang="en-GB" sz="1200" dirty="0" smtClean="0">
                <a:latin typeface="Arial" panose="020B0604020202020204" pitchFamily="34" charset="0"/>
                <a:cs typeface="Arial" panose="020B0604020202020204" pitchFamily="34" charset="0"/>
              </a:rPr>
              <a:t>29</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6807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GB" altLang="en-US" sz="1300" dirty="0">
                <a:latin typeface="Arial" panose="020B0604020202020204" pitchFamily="34" charset="0"/>
                <a:cs typeface="Arial" panose="020B0604020202020204" pitchFamily="34" charset="0"/>
              </a:rPr>
              <a:t>The following guide takes you through the detail that we require to enable a successful resolution of your customer issue. The information contained within this guide is equally relevant to our engineers undertaking additional problem resolution services that can be ordered such as Special Fault Investigation (these can be product specific offerings). </a:t>
            </a:r>
          </a:p>
          <a:p>
            <a:endParaRPr lang="en-GB" altLang="en-US" sz="1300" dirty="0">
              <a:latin typeface="Arial" panose="020B0604020202020204" pitchFamily="34" charset="0"/>
              <a:cs typeface="Arial" panose="020B0604020202020204" pitchFamily="34" charset="0"/>
            </a:endParaRPr>
          </a:p>
          <a:p>
            <a:r>
              <a:rPr lang="en-GB" altLang="en-US" sz="1300" dirty="0">
                <a:latin typeface="Arial" panose="020B0604020202020204" pitchFamily="34" charset="0"/>
                <a:cs typeface="Arial" panose="020B0604020202020204" pitchFamily="34" charset="0"/>
              </a:rPr>
              <a:t>If your customer has contacted you to report a potential fault with their service, ensure that you have carried out all the appropriate diagnostic tests prior to submitting a fault into Openreach.</a:t>
            </a:r>
          </a:p>
          <a:p>
            <a:endParaRPr lang="en-GB" altLang="en-US" sz="1300" dirty="0">
              <a:latin typeface="Arial" panose="020B0604020202020204" pitchFamily="34" charset="0"/>
              <a:cs typeface="Arial" panose="020B0604020202020204" pitchFamily="34" charset="0"/>
            </a:endParaRPr>
          </a:p>
          <a:p>
            <a:r>
              <a:rPr lang="en-GB" altLang="en-US" sz="1300" dirty="0">
                <a:latin typeface="Arial" panose="020B0604020202020204" pitchFamily="34" charset="0"/>
                <a:cs typeface="Arial" panose="020B0604020202020204" pitchFamily="34" charset="0"/>
              </a:rPr>
              <a:t>Please ensure that you have taken the time to walk your customer through each of the relevant set of structured questions for the service they are consuming prior to raising a fault with Openreach. For example, you may be able to avoid an engineering visit and saving your customer time and inconvenience, by ensuring your customer has unplugged their equipment at the NTE when running a standard line test and is not speaking on the impacted line whilst you complete an Openreach line test.</a:t>
            </a:r>
          </a:p>
          <a:p>
            <a:endParaRPr lang="en-GB" altLang="en-US" sz="1300" dirty="0">
              <a:latin typeface="Arial" panose="020B0604020202020204" pitchFamily="34" charset="0"/>
              <a:cs typeface="Arial" panose="020B0604020202020204" pitchFamily="34" charset="0"/>
            </a:endParaRPr>
          </a:p>
          <a:p>
            <a:r>
              <a:rPr lang="en-GB" altLang="en-US" sz="1300" dirty="0">
                <a:latin typeface="Arial" panose="020B0604020202020204" pitchFamily="34" charset="0"/>
                <a:cs typeface="Arial" panose="020B0604020202020204" pitchFamily="34" charset="0"/>
              </a:rPr>
              <a:t>If you are unable to resolve the issue with your customer remotely and you require Openreach to undertake further diagnostics, please raise the appropriate fault type into Openreach and ensure that a full description of the fault is provided within the relevant notes fields. Please ensure you ask the customer </a:t>
            </a:r>
            <a:r>
              <a:rPr lang="en-US" altLang="en-US" sz="1300" dirty="0">
                <a:latin typeface="Arial" panose="020B0604020202020204" pitchFamily="34" charset="0"/>
                <a:cs typeface="Arial" panose="020B0604020202020204" pitchFamily="34" charset="0"/>
              </a:rPr>
              <a:t>to think through how to access all of their current services, including extensions. If they have extensions in difficult to reach places (e.g. upstairs/lofts/external to main premises) make sure that access is available. You should notify us beforehand if there are any health and safety issues or access challenges of which our engineers need to be aware of.</a:t>
            </a:r>
            <a:endParaRPr lang="en-GB" altLang="en-US" sz="1300" dirty="0">
              <a:latin typeface="Arial" panose="020B0604020202020204" pitchFamily="34" charset="0"/>
              <a:cs typeface="Arial" panose="020B0604020202020204" pitchFamily="34" charset="0"/>
            </a:endParaRPr>
          </a:p>
          <a:p>
            <a:endParaRPr lang="en-GB" altLang="en-US" sz="1300" dirty="0">
              <a:latin typeface="Arial" panose="020B0604020202020204" pitchFamily="34" charset="0"/>
              <a:cs typeface="Arial" panose="020B0604020202020204" pitchFamily="34" charset="0"/>
            </a:endParaRPr>
          </a:p>
          <a:p>
            <a:endParaRPr lang="en-GB" altLang="en-US" sz="1300" dirty="0">
              <a:latin typeface="Arial" panose="020B0604020202020204" pitchFamily="34" charset="0"/>
              <a:cs typeface="Arial" panose="020B0604020202020204" pitchFamily="34" charset="0"/>
            </a:endParaRPr>
          </a:p>
          <a:p>
            <a:r>
              <a:rPr lang="en-GB" altLang="en-US" sz="1300" b="1" dirty="0">
                <a:latin typeface="Arial" panose="020B0604020202020204" pitchFamily="34" charset="0"/>
                <a:cs typeface="Arial" panose="020B0604020202020204" pitchFamily="34" charset="0"/>
              </a:rPr>
              <a:t>Please Note:</a:t>
            </a:r>
            <a:r>
              <a:rPr lang="en-GB" altLang="en-US" sz="1300" dirty="0">
                <a:latin typeface="Arial" panose="020B0604020202020204" pitchFamily="34" charset="0"/>
                <a:cs typeface="Arial" panose="020B0604020202020204" pitchFamily="34" charset="0"/>
              </a:rPr>
              <a:t> If your customer is in a rented property, there is likely to  be an obligation that they make their landlord aware of any new installation work and to obtain full permission in advance. In some cases landlords may restrict certain types of work, e.g. drilling or the location of equipment, which can also apply to a repair. In such instances you will need to ensure that you follow your own local policies regarding advice to your customers on their obligations to any landlord.</a:t>
            </a:r>
          </a:p>
          <a:p>
            <a:endParaRPr lang="en-GB" altLang="en-US" sz="1200" dirty="0">
              <a:latin typeface="Arial" panose="020B0604020202020204" pitchFamily="34" charset="0"/>
              <a:cs typeface="Arial" panose="020B0604020202020204" pitchFamily="34" charset="0"/>
            </a:endParaRPr>
          </a:p>
          <a:p>
            <a:endParaRPr lang="en-GB" sz="1200" dirty="0"/>
          </a:p>
        </p:txBody>
      </p:sp>
      <p:sp>
        <p:nvSpPr>
          <p:cNvPr id="3" name="Title 2"/>
          <p:cNvSpPr>
            <a:spLocks noGrp="1"/>
          </p:cNvSpPr>
          <p:nvPr>
            <p:ph type="title"/>
          </p:nvPr>
        </p:nvSpPr>
        <p:spPr/>
        <p:txBody>
          <a:bodyPr/>
          <a:lstStyle/>
          <a:p>
            <a:r>
              <a:rPr lang="en-GB" altLang="en-US" dirty="0">
                <a:latin typeface="Arial" panose="020B0604020202020204" pitchFamily="34" charset="0"/>
                <a:ea typeface="ＭＳ Ｐゴシック" panose="020B0600070205080204" pitchFamily="34" charset="-128"/>
                <a:cs typeface="Arial" panose="020B0604020202020204" pitchFamily="34" charset="0"/>
              </a:rPr>
              <a:t>Point of Distress</a:t>
            </a:r>
            <a:endParaRPr lang="en-GB" dirty="0"/>
          </a:p>
        </p:txBody>
      </p:sp>
      <p:sp>
        <p:nvSpPr>
          <p:cNvPr id="4" name="Text Placeholder 3"/>
          <p:cNvSpPr>
            <a:spLocks noGrp="1"/>
          </p:cNvSpPr>
          <p:nvPr>
            <p:ph type="body" sz="quarter" idx="10"/>
          </p:nvPr>
        </p:nvSpPr>
        <p:spPr/>
        <p:txBody>
          <a:bodyPr/>
          <a:lstStyle/>
          <a:p>
            <a:r>
              <a:rPr lang="en-GB" dirty="0"/>
              <a:t>Raise and Manage a Customer </a:t>
            </a:r>
            <a:r>
              <a:rPr lang="en-GB" dirty="0" smtClean="0"/>
              <a:t>Fault</a:t>
            </a:r>
            <a:endParaRPr lang="en-GB" dirty="0"/>
          </a:p>
        </p:txBody>
      </p:sp>
      <p:sp>
        <p:nvSpPr>
          <p:cNvPr id="5" name="TextBox 4"/>
          <p:cNvSpPr txBox="1"/>
          <p:nvPr/>
        </p:nvSpPr>
        <p:spPr>
          <a:xfrm>
            <a:off x="8962164" y="6611112"/>
            <a:ext cx="190980" cy="246888"/>
          </a:xfrm>
          <a:prstGeom prst="rect">
            <a:avLst/>
          </a:prstGeom>
          <a:noFill/>
        </p:spPr>
        <p:txBody>
          <a:bodyPr wrap="square" lIns="0" tIns="0" rIns="0" bIns="0" rtlCol="0">
            <a:noAutofit/>
          </a:bodyPr>
          <a:lstStyle/>
          <a:p>
            <a:r>
              <a:rPr lang="en-GB" sz="1200" dirty="0" smtClean="0">
                <a:latin typeface="Arial" panose="020B0604020202020204" pitchFamily="34" charset="0"/>
                <a:cs typeface="Arial" panose="020B0604020202020204" pitchFamily="34" charset="0"/>
              </a:rPr>
              <a:t> 3</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3971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9676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ltLang="en-US" dirty="0">
                <a:latin typeface="Arial" panose="020B0604020202020204" pitchFamily="34" charset="0"/>
                <a:ea typeface="ＭＳ Ｐゴシック" panose="020B0600070205080204" pitchFamily="34" charset="-128"/>
                <a:cs typeface="Arial" panose="020B0604020202020204" pitchFamily="34" charset="0"/>
              </a:rPr>
              <a:t>Point of </a:t>
            </a:r>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Distress</a:t>
            </a:r>
            <a:endParaRPr lang="en-GB" dirty="0"/>
          </a:p>
        </p:txBody>
      </p:sp>
      <p:sp>
        <p:nvSpPr>
          <p:cNvPr id="6" name="Text Placeholder 3"/>
          <p:cNvSpPr>
            <a:spLocks noGrp="1"/>
          </p:cNvSpPr>
          <p:nvPr>
            <p:ph type="body" sz="quarter" idx="10"/>
          </p:nvPr>
        </p:nvSpPr>
        <p:spPr/>
        <p:txBody>
          <a:bodyPr/>
          <a:lstStyle/>
          <a:p>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End Customer </a:t>
            </a:r>
            <a:r>
              <a:rPr lang="en-GB" altLang="en-US" dirty="0">
                <a:latin typeface="Arial" panose="020B0604020202020204" pitchFamily="34" charset="0"/>
                <a:ea typeface="ＭＳ Ｐゴシック" panose="020B0600070205080204" pitchFamily="34" charset="-128"/>
                <a:cs typeface="Arial" panose="020B0604020202020204" pitchFamily="34" charset="0"/>
              </a:rPr>
              <a:t>and Home/Premises Environment Information</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1980220601"/>
              </p:ext>
            </p:extLst>
          </p:nvPr>
        </p:nvGraphicFramePr>
        <p:xfrm>
          <a:off x="238125" y="1399033"/>
          <a:ext cx="8658225" cy="5404103"/>
        </p:xfrm>
        <a:graphic>
          <a:graphicData uri="http://schemas.openxmlformats.org/drawingml/2006/table">
            <a:tbl>
              <a:tblPr firstRow="1" bandRow="1">
                <a:tableStyleId>{21E4AEA4-8DFA-4A89-87EB-49C32662AFE0}</a:tableStyleId>
              </a:tblPr>
              <a:tblGrid>
                <a:gridCol w="1438275"/>
                <a:gridCol w="7219950"/>
              </a:tblGrid>
              <a:tr h="459775">
                <a:tc>
                  <a:txBody>
                    <a:bodyPr/>
                    <a:lstStyle/>
                    <a:p>
                      <a:r>
                        <a:rPr lang="en-GB" sz="1600" dirty="0" smtClean="0">
                          <a:latin typeface="Arial" pitchFamily="34" charset="0"/>
                          <a:cs typeface="Arial" pitchFamily="34" charset="0"/>
                        </a:rPr>
                        <a:t>Subject</a:t>
                      </a:r>
                      <a:endParaRPr lang="en-GB" sz="1600" dirty="0">
                        <a:latin typeface="Arial" pitchFamily="34" charset="0"/>
                        <a:cs typeface="Arial" pitchFamily="34" charset="0"/>
                      </a:endParaRPr>
                    </a:p>
                  </a:txBody>
                  <a:tcPr marT="45691" marB="45691"/>
                </a:tc>
                <a:tc>
                  <a:txBody>
                    <a:bodyPr/>
                    <a:lstStyle/>
                    <a:p>
                      <a:r>
                        <a:rPr lang="en-GB" sz="1600" dirty="0" smtClean="0">
                          <a:latin typeface="Arial" pitchFamily="34" charset="0"/>
                          <a:cs typeface="Arial" pitchFamily="34" charset="0"/>
                        </a:rPr>
                        <a:t>Best Practice</a:t>
                      </a:r>
                      <a:endParaRPr lang="en-GB" sz="1600" dirty="0">
                        <a:latin typeface="Arial" pitchFamily="34" charset="0"/>
                        <a:cs typeface="Arial" pitchFamily="34" charset="0"/>
                      </a:endParaRPr>
                    </a:p>
                  </a:txBody>
                  <a:tcPr marT="45691" marB="45691"/>
                </a:tc>
              </a:tr>
              <a:tr h="494432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dirty="0" smtClean="0">
                          <a:solidFill>
                            <a:schemeClr val="tx1"/>
                          </a:solidFill>
                          <a:latin typeface="Arial" pitchFamily="34" charset="0"/>
                          <a:cs typeface="Arial" pitchFamily="34" charset="0"/>
                        </a:rPr>
                        <a:t>Provide Primary</a:t>
                      </a:r>
                      <a:r>
                        <a:rPr lang="en-GB" sz="1200" b="1" baseline="0" dirty="0" smtClean="0">
                          <a:solidFill>
                            <a:schemeClr val="tx1"/>
                          </a:solidFill>
                          <a:latin typeface="Arial" pitchFamily="34" charset="0"/>
                          <a:cs typeface="Arial" pitchFamily="34" charset="0"/>
                        </a:rPr>
                        <a:t> and Secondary Contact Information</a:t>
                      </a:r>
                      <a:endParaRPr lang="en-GB" sz="1200" b="1" dirty="0" smtClean="0">
                        <a:solidFill>
                          <a:schemeClr val="tx1"/>
                        </a:solidFill>
                        <a:latin typeface="Arial" pitchFamily="34" charset="0"/>
                        <a:cs typeface="Arial" pitchFamily="34" charset="0"/>
                      </a:endParaRPr>
                    </a:p>
                  </a:txBody>
                  <a:tcPr marT="45679" marB="4567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solidFill>
                            <a:srgbClr val="000000"/>
                          </a:solidFill>
                          <a:latin typeface="Arial" pitchFamily="34" charset="0"/>
                          <a:cs typeface="Arial" pitchFamily="34" charset="0"/>
                        </a:rPr>
                        <a:t>Please ensure the contact </a:t>
                      </a:r>
                      <a:r>
                        <a:rPr lang="en-GB" sz="1200" kern="1200" dirty="0" smtClean="0">
                          <a:solidFill>
                            <a:srgbClr val="000000"/>
                          </a:solidFill>
                          <a:latin typeface="Arial" pitchFamily="34" charset="0"/>
                          <a:ea typeface="+mn-ea"/>
                          <a:cs typeface="Arial" pitchFamily="34" charset="0"/>
                        </a:rPr>
                        <a:t>information provided is that of a mobile or alternative working line. The engineer will always attempt to</a:t>
                      </a:r>
                      <a:r>
                        <a:rPr lang="en-GB" sz="1200" kern="1200" baseline="0" dirty="0" smtClean="0">
                          <a:solidFill>
                            <a:srgbClr val="000000"/>
                          </a:solidFill>
                          <a:latin typeface="Arial" pitchFamily="34" charset="0"/>
                          <a:ea typeface="+mn-ea"/>
                          <a:cs typeface="Arial" pitchFamily="34" charset="0"/>
                        </a:rPr>
                        <a:t> </a:t>
                      </a:r>
                      <a:r>
                        <a:rPr lang="en-GB" sz="1200" kern="1200" dirty="0" smtClean="0">
                          <a:solidFill>
                            <a:srgbClr val="000000"/>
                          </a:solidFill>
                          <a:latin typeface="Arial" pitchFamily="34" charset="0"/>
                          <a:ea typeface="+mn-ea"/>
                          <a:cs typeface="Arial" pitchFamily="34" charset="0"/>
                        </a:rPr>
                        <a:t>ring your customer prior to arrival and will use these contacts if they are unable to locate or gain access to the premises. On non-appointed faults, the engineer may attempt to contact your customer to gain additional information regarding the problem they are experiencing</a:t>
                      </a:r>
                      <a:r>
                        <a:rPr lang="en-GB" sz="1200" kern="1200" baseline="0" dirty="0" smtClean="0">
                          <a:solidFill>
                            <a:srgbClr val="000000"/>
                          </a:solidFill>
                          <a:latin typeface="Arial" pitchFamily="34" charset="0"/>
                          <a:ea typeface="+mn-ea"/>
                          <a:cs typeface="Arial" pitchFamily="34" charset="0"/>
                        </a:rPr>
                        <a:t> as this </a:t>
                      </a:r>
                      <a:r>
                        <a:rPr lang="en-GB" sz="1200" kern="1200" dirty="0" smtClean="0">
                          <a:solidFill>
                            <a:srgbClr val="000000"/>
                          </a:solidFill>
                          <a:latin typeface="Arial" pitchFamily="34" charset="0"/>
                          <a:ea typeface="+mn-ea"/>
                          <a:cs typeface="Arial" pitchFamily="34" charset="0"/>
                        </a:rPr>
                        <a:t>insight will assist with fault resolution.</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rgbClr val="000000"/>
                        </a:solidFill>
                        <a:latin typeface="Arial" pitchFamily="34" charset="0"/>
                        <a:ea typeface="+mn-ea"/>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rgbClr val="000000"/>
                          </a:solidFill>
                          <a:latin typeface="Arial" pitchFamily="34" charset="0"/>
                          <a:ea typeface="+mn-ea"/>
                          <a:cs typeface="Arial" pitchFamily="34" charset="0"/>
                        </a:rPr>
                        <a:t>Named contacts, secondary telephone numbers</a:t>
                      </a:r>
                      <a:r>
                        <a:rPr lang="en-GB" sz="1200" kern="1200" baseline="0" dirty="0" smtClean="0">
                          <a:solidFill>
                            <a:srgbClr val="000000"/>
                          </a:solidFill>
                          <a:latin typeface="Arial" pitchFamily="34" charset="0"/>
                          <a:ea typeface="+mn-ea"/>
                          <a:cs typeface="Arial" pitchFamily="34" charset="0"/>
                        </a:rPr>
                        <a:t> and </a:t>
                      </a:r>
                      <a:r>
                        <a:rPr lang="en-GB" sz="1200" kern="1200" dirty="0" smtClean="0">
                          <a:solidFill>
                            <a:srgbClr val="000000"/>
                          </a:solidFill>
                          <a:latin typeface="Arial" pitchFamily="34" charset="0"/>
                          <a:ea typeface="+mn-ea"/>
                          <a:cs typeface="Arial" pitchFamily="34" charset="0"/>
                        </a:rPr>
                        <a:t>alternative contacts all help to ensure that any remedial action goes ahead as planned to resolve your</a:t>
                      </a:r>
                      <a:r>
                        <a:rPr lang="en-GB" sz="1200" kern="1200" baseline="0" dirty="0" smtClean="0">
                          <a:solidFill>
                            <a:srgbClr val="000000"/>
                          </a:solidFill>
                          <a:latin typeface="Arial" pitchFamily="34" charset="0"/>
                          <a:ea typeface="+mn-ea"/>
                          <a:cs typeface="Arial" pitchFamily="34" charset="0"/>
                        </a:rPr>
                        <a:t> customer issue</a:t>
                      </a:r>
                      <a:r>
                        <a:rPr lang="en-GB" sz="1200" kern="1200" dirty="0" smtClean="0">
                          <a:solidFill>
                            <a:srgbClr val="000000"/>
                          </a:solidFill>
                          <a:latin typeface="Arial" pitchFamily="34" charset="0"/>
                          <a:ea typeface="+mn-ea"/>
                          <a:cs typeface="Arial" pitchFamily="34" charset="0"/>
                        </a:rPr>
                        <a:t>. When our engineer contacts your customer, the number presented to them will vary depending on the line used to make a call, so customers should accept any call including ‘0800’, ‘withheld’ or ‘unavailable’.</a:t>
                      </a:r>
                      <a:r>
                        <a:rPr lang="en-GB" sz="1200" kern="1200" baseline="0" dirty="0" smtClean="0">
                          <a:solidFill>
                            <a:srgbClr val="000000"/>
                          </a:solidFill>
                          <a:latin typeface="Arial" pitchFamily="34" charset="0"/>
                          <a:ea typeface="+mn-ea"/>
                          <a:cs typeface="Arial" pitchFamily="34" charset="0"/>
                        </a:rPr>
                        <a:t> </a:t>
                      </a:r>
                      <a:r>
                        <a:rPr lang="en-GB" sz="1200" baseline="0" dirty="0" smtClean="0">
                          <a:solidFill>
                            <a:srgbClr val="000000"/>
                          </a:solidFill>
                          <a:latin typeface="Arial" pitchFamily="34" charset="0"/>
                          <a:cs typeface="Arial" pitchFamily="34" charset="0"/>
                        </a:rPr>
                        <a:t>You can provide this information within four elements: Primary Contact - The ‘</a:t>
                      </a:r>
                      <a:r>
                        <a:rPr lang="en-GB" sz="1200" baseline="0" dirty="0" err="1" smtClean="0">
                          <a:solidFill>
                            <a:srgbClr val="000000"/>
                          </a:solidFill>
                          <a:latin typeface="Arial" pitchFamily="34" charset="0"/>
                          <a:cs typeface="Arial" pitchFamily="34" charset="0"/>
                        </a:rPr>
                        <a:t>ContactName</a:t>
                      </a:r>
                      <a:r>
                        <a:rPr lang="en-GB" sz="1200" baseline="0" dirty="0" smtClean="0">
                          <a:solidFill>
                            <a:srgbClr val="000000"/>
                          </a:solidFill>
                          <a:latin typeface="Arial" pitchFamily="34" charset="0"/>
                          <a:cs typeface="Arial" pitchFamily="34" charset="0"/>
                        </a:rPr>
                        <a:t>’ [50 Characters], the ‘Telephone’ [11 Characters], ‘</a:t>
                      </a:r>
                      <a:r>
                        <a:rPr lang="en-GB" sz="1200" baseline="0" dirty="0" err="1" smtClean="0">
                          <a:solidFill>
                            <a:srgbClr val="000000"/>
                          </a:solidFill>
                          <a:latin typeface="Arial" pitchFamily="34" charset="0"/>
                          <a:cs typeface="Arial" pitchFamily="34" charset="0"/>
                        </a:rPr>
                        <a:t>SecondaryTelephone</a:t>
                      </a:r>
                      <a:r>
                        <a:rPr lang="en-GB" sz="1200" baseline="0" dirty="0" smtClean="0">
                          <a:solidFill>
                            <a:srgbClr val="000000"/>
                          </a:solidFill>
                          <a:latin typeface="Arial" pitchFamily="34" charset="0"/>
                          <a:cs typeface="Arial" pitchFamily="34" charset="0"/>
                        </a:rPr>
                        <a:t>’ [11 Characters] and ‘email’ [100 Characters]. You can also provide contact details for an alternative contact and supply this within the ‘</a:t>
                      </a:r>
                      <a:r>
                        <a:rPr lang="en-GB" sz="1200" baseline="0" dirty="0" err="1" smtClean="0">
                          <a:solidFill>
                            <a:srgbClr val="000000"/>
                          </a:solidFill>
                          <a:latin typeface="Arial" pitchFamily="34" charset="0"/>
                          <a:cs typeface="Arial" pitchFamily="34" charset="0"/>
                        </a:rPr>
                        <a:t>ContactName</a:t>
                      </a:r>
                      <a:r>
                        <a:rPr lang="en-GB" sz="1200" baseline="0" dirty="0" smtClean="0">
                          <a:solidFill>
                            <a:srgbClr val="000000"/>
                          </a:solidFill>
                          <a:latin typeface="Arial" pitchFamily="34" charset="0"/>
                          <a:cs typeface="Arial" pitchFamily="34" charset="0"/>
                        </a:rPr>
                        <a:t>’ [50 Characters] and ‘Telephone’ [11 Characters] fields.</a:t>
                      </a:r>
                      <a:endParaRPr lang="en-GB" sz="1200" kern="1200" dirty="0" smtClean="0">
                        <a:solidFill>
                          <a:srgbClr val="000000"/>
                        </a:solidFill>
                        <a:latin typeface="Arial" pitchFamily="34" charset="0"/>
                        <a:ea typeface="+mn-ea"/>
                        <a:cs typeface="Arial" pitchFamily="34" charset="0"/>
                      </a:endParaRPr>
                    </a:p>
                    <a:p>
                      <a:pPr marL="0" algn="l" defTabSz="457200" rtl="0" eaLnBrk="1" latinLnBrk="0" hangingPunct="1"/>
                      <a:endParaRPr lang="en-GB" sz="1200" kern="1200" dirty="0" smtClean="0">
                        <a:solidFill>
                          <a:srgbClr val="000000"/>
                        </a:solidFill>
                        <a:latin typeface="Arial" pitchFamily="34" charset="0"/>
                        <a:ea typeface="+mn-ea"/>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rgbClr val="000000"/>
                          </a:solidFill>
                          <a:latin typeface="Arial" pitchFamily="34" charset="0"/>
                          <a:ea typeface="+mn-ea"/>
                          <a:cs typeface="Arial" pitchFamily="34" charset="0"/>
                        </a:rPr>
                        <a:t>Openreach engineers cannot enter premises unescorted or where the only person in attendance is a minor.</a:t>
                      </a:r>
                      <a:r>
                        <a:rPr lang="en-GB" sz="1200" kern="1200" baseline="0" dirty="0" smtClean="0">
                          <a:solidFill>
                            <a:srgbClr val="000000"/>
                          </a:solidFill>
                          <a:latin typeface="Arial" pitchFamily="34" charset="0"/>
                          <a:ea typeface="+mn-ea"/>
                          <a:cs typeface="Arial" pitchFamily="34" charset="0"/>
                        </a:rPr>
                        <a:t> </a:t>
                      </a:r>
                      <a:r>
                        <a:rPr lang="en-GB" sz="1200" kern="1200" dirty="0" smtClean="0">
                          <a:solidFill>
                            <a:srgbClr val="000000"/>
                          </a:solidFill>
                          <a:latin typeface="Arial" pitchFamily="34" charset="0"/>
                          <a:ea typeface="+mn-ea"/>
                          <a:cs typeface="Arial" pitchFamily="34" charset="0"/>
                        </a:rPr>
                        <a:t>Please ensure that any named contact is made aware of the work being undertaken and is available on the numbers supplied for the duration of the appointment (especially if this is a representative of your actual customer) and that the person is authorised to advise our engineer, make decisions and give the engineer access to the property.</a:t>
                      </a:r>
                    </a:p>
                    <a:p>
                      <a:pPr marL="0" algn="l" defTabSz="457200" rtl="0" eaLnBrk="1" latinLnBrk="0" hangingPunct="1"/>
                      <a:endParaRPr lang="en-GB" sz="1200" kern="1200" dirty="0" smtClean="0">
                        <a:solidFill>
                          <a:srgbClr val="000000"/>
                        </a:solidFill>
                        <a:latin typeface="Arial" pitchFamily="34" charset="0"/>
                        <a:ea typeface="+mn-ea"/>
                        <a:cs typeface="Arial" pitchFamily="34" charset="0"/>
                      </a:endParaRPr>
                    </a:p>
                    <a:p>
                      <a:pPr marL="0" algn="l" defTabSz="457200" rtl="0" eaLnBrk="1" latinLnBrk="0" hangingPunct="1"/>
                      <a:r>
                        <a:rPr lang="en-GB" sz="1200" kern="1200" dirty="0" smtClean="0">
                          <a:solidFill>
                            <a:srgbClr val="000000"/>
                          </a:solidFill>
                          <a:latin typeface="Arial" pitchFamily="34" charset="0"/>
                          <a:ea typeface="+mn-ea"/>
                          <a:cs typeface="Arial" pitchFamily="34" charset="0"/>
                        </a:rPr>
                        <a:t>If the premises are multi-occupancy, e.g. business units or flats your customer will need to ensure access is available to the telephone distribution point or communications room. They may need to arrange this with their landlord or other relevant</a:t>
                      </a:r>
                      <a:r>
                        <a:rPr lang="en-GB" sz="1200" kern="1200" baseline="0" dirty="0" smtClean="0">
                          <a:solidFill>
                            <a:srgbClr val="000000"/>
                          </a:solidFill>
                          <a:latin typeface="Arial" pitchFamily="34" charset="0"/>
                          <a:ea typeface="+mn-ea"/>
                          <a:cs typeface="Arial" pitchFamily="34" charset="0"/>
                        </a:rPr>
                        <a:t> authorised person. (See - APPENDIX B)</a:t>
                      </a:r>
                      <a:endParaRPr lang="en-GB" sz="1200" kern="1200" dirty="0">
                        <a:solidFill>
                          <a:srgbClr val="000000"/>
                        </a:solidFill>
                        <a:latin typeface="Arial" pitchFamily="34" charset="0"/>
                        <a:ea typeface="+mn-ea"/>
                        <a:cs typeface="Arial" pitchFamily="34" charset="0"/>
                      </a:endParaRPr>
                    </a:p>
                  </a:txBody>
                  <a:tcPr marT="45679" marB="45679"/>
                </a:tc>
              </a:tr>
            </a:tbl>
          </a:graphicData>
        </a:graphic>
      </p:graphicFrame>
      <p:sp>
        <p:nvSpPr>
          <p:cNvPr id="8" name="TextBox 7"/>
          <p:cNvSpPr txBox="1"/>
          <p:nvPr/>
        </p:nvSpPr>
        <p:spPr>
          <a:xfrm>
            <a:off x="8962164" y="6611112"/>
            <a:ext cx="190980" cy="246888"/>
          </a:xfrm>
          <a:prstGeom prst="rect">
            <a:avLst/>
          </a:prstGeom>
          <a:noFill/>
        </p:spPr>
        <p:txBody>
          <a:bodyPr wrap="square" lIns="0" tIns="0" rIns="0" bIns="0" rtlCol="0">
            <a:noAutofit/>
          </a:bodyPr>
          <a:lstStyle/>
          <a:p>
            <a:r>
              <a:rPr lang="en-GB" sz="1200" dirty="0" smtClean="0">
                <a:latin typeface="Arial" panose="020B0604020202020204" pitchFamily="34" charset="0"/>
                <a:cs typeface="Arial" panose="020B0604020202020204" pitchFamily="34" charset="0"/>
              </a:rPr>
              <a:t> 4</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7378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ltLang="en-US" dirty="0">
                <a:latin typeface="Arial" panose="020B0604020202020204" pitchFamily="34" charset="0"/>
                <a:ea typeface="ＭＳ Ｐゴシック" panose="020B0600070205080204" pitchFamily="34" charset="-128"/>
                <a:cs typeface="Arial" panose="020B0604020202020204" pitchFamily="34" charset="0"/>
              </a:rPr>
              <a:t>Point of </a:t>
            </a:r>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Distress</a:t>
            </a:r>
            <a:endParaRPr lang="en-GB" dirty="0"/>
          </a:p>
        </p:txBody>
      </p:sp>
      <p:sp>
        <p:nvSpPr>
          <p:cNvPr id="6" name="Text Placeholder 3"/>
          <p:cNvSpPr>
            <a:spLocks noGrp="1"/>
          </p:cNvSpPr>
          <p:nvPr>
            <p:ph type="body" sz="quarter" idx="10"/>
          </p:nvPr>
        </p:nvSpPr>
        <p:spPr/>
        <p:txBody>
          <a:bodyPr/>
          <a:lstStyle/>
          <a:p>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End </a:t>
            </a:r>
            <a:r>
              <a:rPr lang="en-GB" altLang="en-US" dirty="0">
                <a:latin typeface="Arial" panose="020B0604020202020204" pitchFamily="34" charset="0"/>
                <a:ea typeface="ＭＳ Ｐゴシック" panose="020B0600070205080204" pitchFamily="34" charset="-128"/>
                <a:cs typeface="Arial" panose="020B0604020202020204" pitchFamily="34" charset="0"/>
              </a:rPr>
              <a:t>Customer and Home/Premises Environment </a:t>
            </a:r>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Information</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047474646"/>
              </p:ext>
            </p:extLst>
          </p:nvPr>
        </p:nvGraphicFramePr>
        <p:xfrm>
          <a:off x="238125" y="1399033"/>
          <a:ext cx="8658225" cy="5385815"/>
        </p:xfrm>
        <a:graphic>
          <a:graphicData uri="http://schemas.openxmlformats.org/drawingml/2006/table">
            <a:tbl>
              <a:tblPr firstRow="1" bandRow="1">
                <a:tableStyleId>{21E4AEA4-8DFA-4A89-87EB-49C32662AFE0}</a:tableStyleId>
              </a:tblPr>
              <a:tblGrid>
                <a:gridCol w="1438275"/>
                <a:gridCol w="7219950"/>
              </a:tblGrid>
              <a:tr h="354966">
                <a:tc>
                  <a:txBody>
                    <a:bodyPr/>
                    <a:lstStyle/>
                    <a:p>
                      <a:r>
                        <a:rPr lang="en-GB" sz="1600" dirty="0" smtClean="0">
                          <a:latin typeface="Arial" pitchFamily="34" charset="0"/>
                          <a:cs typeface="Arial" pitchFamily="34" charset="0"/>
                        </a:rPr>
                        <a:t>Subject</a:t>
                      </a:r>
                      <a:endParaRPr lang="en-GB" sz="1600" dirty="0">
                        <a:latin typeface="Arial" pitchFamily="34" charset="0"/>
                        <a:cs typeface="Arial" pitchFamily="34" charset="0"/>
                      </a:endParaRPr>
                    </a:p>
                  </a:txBody>
                  <a:tcPr marT="45691" marB="45691"/>
                </a:tc>
                <a:tc>
                  <a:txBody>
                    <a:bodyPr/>
                    <a:lstStyle/>
                    <a:p>
                      <a:r>
                        <a:rPr lang="en-GB" sz="1600" dirty="0" smtClean="0">
                          <a:latin typeface="Arial" pitchFamily="34" charset="0"/>
                          <a:cs typeface="Arial" pitchFamily="34" charset="0"/>
                        </a:rPr>
                        <a:t>Best Practice</a:t>
                      </a:r>
                      <a:endParaRPr lang="en-GB" sz="1600" dirty="0">
                        <a:latin typeface="Arial" pitchFamily="34" charset="0"/>
                        <a:cs typeface="Arial" pitchFamily="34" charset="0"/>
                      </a:endParaRPr>
                    </a:p>
                  </a:txBody>
                  <a:tcPr marT="45691" marB="45691"/>
                </a:tc>
              </a:tr>
              <a:tr h="121361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dirty="0" smtClean="0">
                          <a:solidFill>
                            <a:schemeClr val="tx1"/>
                          </a:solidFill>
                          <a:latin typeface="Arial" pitchFamily="34" charset="0"/>
                          <a:cs typeface="Arial" pitchFamily="34" charset="0"/>
                        </a:rPr>
                        <a:t>Provide</a:t>
                      </a:r>
                      <a:r>
                        <a:rPr lang="en-GB" sz="1200" b="1" baseline="0" dirty="0" smtClean="0">
                          <a:solidFill>
                            <a:schemeClr val="tx1"/>
                          </a:solidFill>
                          <a:latin typeface="Arial" pitchFamily="34" charset="0"/>
                          <a:cs typeface="Arial" pitchFamily="34" charset="0"/>
                        </a:rPr>
                        <a:t> Company Name Details</a:t>
                      </a:r>
                      <a:endParaRPr lang="en-GB" sz="1200" b="1" dirty="0" smtClean="0">
                        <a:solidFill>
                          <a:schemeClr val="tx1"/>
                        </a:solidFill>
                        <a:latin typeface="Arial" pitchFamily="34" charset="0"/>
                        <a:cs typeface="Arial" pitchFamily="34" charset="0"/>
                      </a:endParaRPr>
                    </a:p>
                  </a:txBody>
                  <a:tcPr marT="45723" marB="4572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rgbClr val="000000"/>
                          </a:solidFill>
                          <a:latin typeface="Arial" pitchFamily="34" charset="0"/>
                          <a:ea typeface="+mn-ea"/>
                          <a:cs typeface="Arial" pitchFamily="34" charset="0"/>
                        </a:rPr>
                        <a:t>When placing a fault for a customer at business address, you should add the business name to the ‘</a:t>
                      </a:r>
                      <a:r>
                        <a:rPr lang="en-GB" sz="1200" kern="1200" dirty="0" err="1" smtClean="0">
                          <a:solidFill>
                            <a:srgbClr val="000000"/>
                          </a:solidFill>
                          <a:latin typeface="Arial" pitchFamily="34" charset="0"/>
                          <a:ea typeface="+mn-ea"/>
                          <a:cs typeface="Arial" pitchFamily="34" charset="0"/>
                        </a:rPr>
                        <a:t>CompanyName</a:t>
                      </a:r>
                      <a:r>
                        <a:rPr lang="en-GB" sz="1200" kern="1200" dirty="0" smtClean="0">
                          <a:solidFill>
                            <a:srgbClr val="000000"/>
                          </a:solidFill>
                          <a:latin typeface="Arial" pitchFamily="34" charset="0"/>
                          <a:ea typeface="+mn-ea"/>
                          <a:cs typeface="Arial" pitchFamily="34" charset="0"/>
                        </a:rPr>
                        <a:t>’ </a:t>
                      </a:r>
                      <a:r>
                        <a:rPr lang="en-GB" sz="1200" baseline="0" dirty="0" smtClean="0">
                          <a:solidFill>
                            <a:srgbClr val="000000"/>
                          </a:solidFill>
                          <a:latin typeface="Arial" pitchFamily="34" charset="0"/>
                          <a:cs typeface="Arial" pitchFamily="34" charset="0"/>
                        </a:rPr>
                        <a:t>[100 Characters] </a:t>
                      </a:r>
                      <a:r>
                        <a:rPr lang="en-GB" sz="1200" kern="1200" dirty="0" smtClean="0">
                          <a:solidFill>
                            <a:srgbClr val="000000"/>
                          </a:solidFill>
                          <a:latin typeface="Arial" pitchFamily="34" charset="0"/>
                          <a:ea typeface="+mn-ea"/>
                          <a:cs typeface="Arial" pitchFamily="34" charset="0"/>
                        </a:rPr>
                        <a:t>field within the fault. This should be “the name above the shop door” i.e. the information that should be visible to the engineer,</a:t>
                      </a:r>
                      <a:r>
                        <a:rPr lang="en-GB" sz="1200" kern="1200" baseline="0" dirty="0" smtClean="0">
                          <a:solidFill>
                            <a:srgbClr val="000000"/>
                          </a:solidFill>
                          <a:latin typeface="Arial" pitchFamily="34" charset="0"/>
                          <a:ea typeface="+mn-ea"/>
                          <a:cs typeface="Arial" pitchFamily="34" charset="0"/>
                        </a:rPr>
                        <a:t> e.g. A</a:t>
                      </a:r>
                      <a:r>
                        <a:rPr lang="en-GB" sz="1200" kern="1200" dirty="0" smtClean="0">
                          <a:solidFill>
                            <a:srgbClr val="000000"/>
                          </a:solidFill>
                          <a:latin typeface="Arial" pitchFamily="34" charset="0"/>
                          <a:ea typeface="+mn-ea"/>
                          <a:cs typeface="Arial" pitchFamily="34" charset="0"/>
                        </a:rPr>
                        <a:t>lthough the customer contracting the telephone service maybe “Dixons Stores Group”, it is better to supply the name for the given location as “PC World </a:t>
                      </a:r>
                      <a:r>
                        <a:rPr lang="en-GB" sz="1200" kern="1200" dirty="0" err="1" smtClean="0">
                          <a:solidFill>
                            <a:srgbClr val="000000"/>
                          </a:solidFill>
                          <a:latin typeface="Arial" pitchFamily="34" charset="0"/>
                          <a:ea typeface="+mn-ea"/>
                          <a:cs typeface="Arial" pitchFamily="34" charset="0"/>
                        </a:rPr>
                        <a:t>Currys</a:t>
                      </a:r>
                      <a:r>
                        <a:rPr lang="en-GB" sz="1200" kern="1200" dirty="0" smtClean="0">
                          <a:solidFill>
                            <a:srgbClr val="000000"/>
                          </a:solidFill>
                          <a:latin typeface="Arial" pitchFamily="34" charset="0"/>
                          <a:ea typeface="+mn-ea"/>
                          <a:cs typeface="Arial" pitchFamily="34" charset="0"/>
                        </a:rPr>
                        <a:t>“ as this would be the name above the shop door.</a:t>
                      </a:r>
                    </a:p>
                  </a:txBody>
                  <a:tcPr marT="45723" marB="45723"/>
                </a:tc>
              </a:tr>
              <a:tr h="38172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latin typeface="Arial" pitchFamily="34" charset="0"/>
                          <a:ea typeface="+mn-ea"/>
                          <a:cs typeface="Arial" pitchFamily="34" charset="0"/>
                        </a:rPr>
                        <a:t>Provide all Relevant Site Specific Health and Safety Related Information</a:t>
                      </a:r>
                    </a:p>
                  </a:txBody>
                  <a:tcPr marT="45690" marB="456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solidFill>
                            <a:srgbClr val="000000"/>
                          </a:solidFill>
                          <a:latin typeface="Arial" pitchFamily="34" charset="0"/>
                          <a:cs typeface="Arial" pitchFamily="34" charset="0"/>
                        </a:rPr>
                        <a:t>Health &amp; Safety related information</a:t>
                      </a:r>
                      <a:r>
                        <a:rPr lang="en-GB" sz="1200" baseline="0" dirty="0" smtClean="0">
                          <a:solidFill>
                            <a:srgbClr val="000000"/>
                          </a:solidFill>
                          <a:latin typeface="Arial" pitchFamily="34" charset="0"/>
                          <a:cs typeface="Arial" pitchFamily="34" charset="0"/>
                        </a:rPr>
                        <a:t> should be supplied on all faults within the ‘HSHazards’ [100 Characters] notes field, e.g. </a:t>
                      </a:r>
                      <a:r>
                        <a:rPr lang="en-GB" sz="1200" kern="1200" baseline="0" dirty="0" smtClean="0">
                          <a:solidFill>
                            <a:srgbClr val="000000"/>
                          </a:solidFill>
                          <a:latin typeface="Arial" pitchFamily="34" charset="0"/>
                          <a:ea typeface="+mn-ea"/>
                          <a:cs typeface="Arial" pitchFamily="34" charset="0"/>
                        </a:rPr>
                        <a:t>If the customer premises contains a Flat Roof, we will need to send specifically skilled engineer to attend, so please state Flat Roof.</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baseline="0" dirty="0" smtClean="0">
                        <a:solidFill>
                          <a:srgbClr val="000000"/>
                        </a:solidFill>
                        <a:latin typeface="Arial" pitchFamily="34" charset="0"/>
                        <a:ea typeface="+mn-ea"/>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baseline="0" dirty="0" smtClean="0">
                          <a:solidFill>
                            <a:srgbClr val="000000"/>
                          </a:solidFill>
                          <a:latin typeface="Arial" pitchFamily="34" charset="0"/>
                          <a:ea typeface="+mn-ea"/>
                          <a:cs typeface="Arial" pitchFamily="34" charset="0"/>
                        </a:rPr>
                        <a:t>Examples of Hazards that you could capture are:- Asbestos Hazard, Dangerous Animals, Dog On-site, Flat Roof, Fragile Roof, High Voltage Overhead power lines in vicinity of work area, *Hot Site, Railway Working, Working at Height restrictions apply.</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baseline="0" dirty="0" smtClean="0">
                        <a:solidFill>
                          <a:srgbClr val="000000"/>
                        </a:solidFill>
                        <a:latin typeface="Arial" pitchFamily="34" charset="0"/>
                        <a:ea typeface="+mn-ea"/>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altLang="en-US" sz="1200" dirty="0" smtClean="0">
                          <a:solidFill>
                            <a:schemeClr val="tx1"/>
                          </a:solidFill>
                        </a:rPr>
                        <a:t>*Hot Sites = All power generation/distribution facility and/or Area surrounding power generation/distribution facility</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baseline="0" dirty="0" smtClean="0">
                        <a:solidFill>
                          <a:srgbClr val="000000"/>
                        </a:solidFill>
                        <a:latin typeface="Arial" pitchFamily="34" charset="0"/>
                        <a:ea typeface="+mn-ea"/>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aseline="0" dirty="0" smtClean="0">
                          <a:solidFill>
                            <a:srgbClr val="000000"/>
                          </a:solidFill>
                          <a:latin typeface="Arial" pitchFamily="34" charset="0"/>
                          <a:cs typeface="Arial" pitchFamily="34" charset="0"/>
                        </a:rPr>
                        <a:t>This </a:t>
                      </a:r>
                      <a:r>
                        <a:rPr lang="en-GB" sz="1200" kern="1200" baseline="0" dirty="0" smtClean="0">
                          <a:solidFill>
                            <a:srgbClr val="000000"/>
                          </a:solidFill>
                          <a:latin typeface="Arial" pitchFamily="34" charset="0"/>
                          <a:ea typeface="+mn-ea"/>
                          <a:cs typeface="Arial" pitchFamily="34" charset="0"/>
                        </a:rPr>
                        <a:t>should clearly state if any health and safety issues are associated with the site or customer premises, if there are none, then the word ‘NONE’ should be written.</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baseline="0" dirty="0" smtClean="0">
                        <a:solidFill>
                          <a:srgbClr val="000000"/>
                        </a:solidFill>
                        <a:latin typeface="Arial" pitchFamily="34" charset="0"/>
                        <a:ea typeface="+mn-ea"/>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baseline="0" dirty="0" smtClean="0">
                          <a:solidFill>
                            <a:srgbClr val="000000"/>
                          </a:solidFill>
                          <a:latin typeface="Arial" pitchFamily="34" charset="0"/>
                          <a:ea typeface="+mn-ea"/>
                          <a:cs typeface="Arial" pitchFamily="34" charset="0"/>
                        </a:rPr>
                        <a:t>Please Note:</a:t>
                      </a:r>
                      <a:r>
                        <a:rPr lang="en-GB" sz="1200" kern="1200" baseline="0" dirty="0" smtClean="0">
                          <a:solidFill>
                            <a:srgbClr val="000000"/>
                          </a:solidFill>
                          <a:latin typeface="Arial" pitchFamily="34" charset="0"/>
                          <a:ea typeface="+mn-ea"/>
                          <a:cs typeface="Arial" pitchFamily="34" charset="0"/>
                        </a:rPr>
                        <a:t> Please also include the RAMS reference number within this field, if any Risk Assessments of Method Statements have been provided to the end customer. e.g. ‘RAMS 12 Internal Cabling supplied to customer’ or ‘RAMS 1 Customer Wiring’ etc. (See - APPENDIX A)</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1" kern="1200" baseline="0" dirty="0" smtClean="0">
                        <a:solidFill>
                          <a:srgbClr val="000000"/>
                        </a:solidFill>
                        <a:latin typeface="Arial" pitchFamily="34" charset="0"/>
                        <a:ea typeface="+mn-ea"/>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baseline="0" dirty="0" smtClean="0">
                          <a:solidFill>
                            <a:srgbClr val="000000"/>
                          </a:solidFill>
                          <a:latin typeface="Arial" pitchFamily="34" charset="0"/>
                          <a:ea typeface="+mn-ea"/>
                          <a:cs typeface="Arial" pitchFamily="34" charset="0"/>
                        </a:rPr>
                        <a:t>Warning:</a:t>
                      </a:r>
                      <a:r>
                        <a:rPr lang="en-GB" sz="1200" kern="1200" baseline="0" dirty="0" smtClean="0">
                          <a:solidFill>
                            <a:srgbClr val="000000"/>
                          </a:solidFill>
                          <a:latin typeface="Arial" pitchFamily="34" charset="0"/>
                          <a:ea typeface="+mn-ea"/>
                          <a:cs typeface="Arial" pitchFamily="34" charset="0"/>
                        </a:rPr>
                        <a:t> The Hazard field should not be used to provide personal and/or sensitive information regarding the end customer</a:t>
                      </a:r>
                      <a:endParaRPr lang="en-GB" sz="1200" b="1" kern="1200" baseline="0" dirty="0" smtClean="0">
                        <a:solidFill>
                          <a:srgbClr val="000000"/>
                        </a:solidFill>
                        <a:latin typeface="Arial" pitchFamily="34" charset="0"/>
                        <a:ea typeface="+mn-ea"/>
                        <a:cs typeface="Arial" pitchFamily="34" charset="0"/>
                      </a:endParaRPr>
                    </a:p>
                  </a:txBody>
                  <a:tcPr marT="45690" marB="45690"/>
                </a:tc>
              </a:tr>
            </a:tbl>
          </a:graphicData>
        </a:graphic>
      </p:graphicFrame>
      <p:sp>
        <p:nvSpPr>
          <p:cNvPr id="9" name="TextBox 8"/>
          <p:cNvSpPr txBox="1"/>
          <p:nvPr/>
        </p:nvSpPr>
        <p:spPr>
          <a:xfrm>
            <a:off x="8962164" y="6611112"/>
            <a:ext cx="190980" cy="246888"/>
          </a:xfrm>
          <a:prstGeom prst="rect">
            <a:avLst/>
          </a:prstGeom>
          <a:noFill/>
        </p:spPr>
        <p:txBody>
          <a:bodyPr wrap="square" lIns="0" tIns="0" rIns="0" bIns="0" rtlCol="0">
            <a:noAutofit/>
          </a:bodyPr>
          <a:lstStyle/>
          <a:p>
            <a:r>
              <a:rPr lang="en-GB" sz="1200" dirty="0" smtClean="0">
                <a:latin typeface="Arial" panose="020B0604020202020204" pitchFamily="34" charset="0"/>
                <a:cs typeface="Arial" panose="020B0604020202020204" pitchFamily="34" charset="0"/>
              </a:rPr>
              <a:t> 5</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5464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ltLang="en-US" dirty="0">
                <a:latin typeface="Arial" panose="020B0604020202020204" pitchFamily="34" charset="0"/>
                <a:ea typeface="ＭＳ Ｐゴシック" panose="020B0600070205080204" pitchFamily="34" charset="-128"/>
                <a:cs typeface="Arial" panose="020B0604020202020204" pitchFamily="34" charset="0"/>
              </a:rPr>
              <a:t>Point of </a:t>
            </a:r>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Distress</a:t>
            </a:r>
            <a:endParaRPr lang="en-GB" dirty="0"/>
          </a:p>
        </p:txBody>
      </p:sp>
      <p:sp>
        <p:nvSpPr>
          <p:cNvPr id="6" name="Text Placeholder 3"/>
          <p:cNvSpPr>
            <a:spLocks noGrp="1"/>
          </p:cNvSpPr>
          <p:nvPr>
            <p:ph type="body" sz="quarter" idx="10"/>
          </p:nvPr>
        </p:nvSpPr>
        <p:spPr/>
        <p:txBody>
          <a:bodyPr/>
          <a:lstStyle/>
          <a:p>
            <a:r>
              <a:rPr lang="en-GB" altLang="en-US" dirty="0">
                <a:latin typeface="Arial" panose="020B0604020202020204" pitchFamily="34" charset="0"/>
                <a:ea typeface="ＭＳ Ｐゴシック" panose="020B0600070205080204" pitchFamily="34" charset="-128"/>
                <a:cs typeface="Arial" panose="020B0604020202020204" pitchFamily="34" charset="0"/>
              </a:rPr>
              <a:t>End Customer and Home/Premises Environment Information</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210346410"/>
              </p:ext>
            </p:extLst>
          </p:nvPr>
        </p:nvGraphicFramePr>
        <p:xfrm>
          <a:off x="238125" y="1399033"/>
          <a:ext cx="8658225" cy="5376671"/>
        </p:xfrm>
        <a:graphic>
          <a:graphicData uri="http://schemas.openxmlformats.org/drawingml/2006/table">
            <a:tbl>
              <a:tblPr firstRow="1" bandRow="1">
                <a:tableStyleId>{21E4AEA4-8DFA-4A89-87EB-49C32662AFE0}</a:tableStyleId>
              </a:tblPr>
              <a:tblGrid>
                <a:gridCol w="1438275"/>
                <a:gridCol w="7219950"/>
              </a:tblGrid>
              <a:tr h="370006">
                <a:tc>
                  <a:txBody>
                    <a:bodyPr/>
                    <a:lstStyle/>
                    <a:p>
                      <a:r>
                        <a:rPr lang="en-GB" sz="1600" dirty="0" smtClean="0">
                          <a:latin typeface="Arial" pitchFamily="34" charset="0"/>
                          <a:cs typeface="Arial" pitchFamily="34" charset="0"/>
                        </a:rPr>
                        <a:t>Subject</a:t>
                      </a:r>
                      <a:endParaRPr lang="en-GB" sz="1600" dirty="0">
                        <a:latin typeface="Arial" pitchFamily="34" charset="0"/>
                        <a:cs typeface="Arial" pitchFamily="34" charset="0"/>
                      </a:endParaRPr>
                    </a:p>
                  </a:txBody>
                  <a:tcPr marT="45691" marB="45691"/>
                </a:tc>
                <a:tc>
                  <a:txBody>
                    <a:bodyPr/>
                    <a:lstStyle/>
                    <a:p>
                      <a:r>
                        <a:rPr lang="en-GB" sz="1600" dirty="0" smtClean="0">
                          <a:latin typeface="Arial" pitchFamily="34" charset="0"/>
                          <a:cs typeface="Arial" pitchFamily="34" charset="0"/>
                        </a:rPr>
                        <a:t>Best Practice</a:t>
                      </a:r>
                      <a:endParaRPr lang="en-GB" sz="1600" dirty="0">
                        <a:latin typeface="Arial" pitchFamily="34" charset="0"/>
                        <a:cs typeface="Arial" pitchFamily="34" charset="0"/>
                      </a:endParaRPr>
                    </a:p>
                  </a:txBody>
                  <a:tcPr marT="45691" marB="45691"/>
                </a:tc>
              </a:tr>
              <a:tr h="102769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dirty="0" smtClean="0">
                          <a:solidFill>
                            <a:schemeClr val="tx1"/>
                          </a:solidFill>
                          <a:latin typeface="Arial" pitchFamily="34" charset="0"/>
                          <a:cs typeface="Arial" pitchFamily="34" charset="0"/>
                        </a:rPr>
                        <a:t>Booking appoint</a:t>
                      </a:r>
                      <a:r>
                        <a:rPr lang="en-GB" sz="1200" b="1" baseline="0" dirty="0" smtClean="0">
                          <a:solidFill>
                            <a:schemeClr val="tx1"/>
                          </a:solidFill>
                          <a:latin typeface="Arial" pitchFamily="34" charset="0"/>
                          <a:cs typeface="Arial" pitchFamily="34" charset="0"/>
                        </a:rPr>
                        <a:t>ments</a:t>
                      </a:r>
                      <a:endParaRPr lang="en-GB" sz="1200" b="1" dirty="0" smtClean="0">
                        <a:solidFill>
                          <a:schemeClr val="tx1"/>
                        </a:solidFill>
                        <a:latin typeface="Arial" pitchFamily="34" charset="0"/>
                        <a:cs typeface="Arial" pitchFamily="34" charset="0"/>
                      </a:endParaRPr>
                    </a:p>
                  </a:txBody>
                  <a:tcPr marT="45682" marB="45682"/>
                </a:tc>
                <a:tc>
                  <a:txBody>
                    <a:bodyPr/>
                    <a:lstStyle/>
                    <a:p>
                      <a:pPr marL="0" indent="0">
                        <a:lnSpc>
                          <a:spcPct val="90000"/>
                        </a:lnSpc>
                        <a:spcBef>
                          <a:spcPct val="20000"/>
                        </a:spcBef>
                        <a:buSzPct val="80000"/>
                        <a:buFontTx/>
                        <a:buNone/>
                      </a:pPr>
                      <a:r>
                        <a:rPr lang="en-GB" sz="1200" kern="1200" dirty="0" smtClean="0">
                          <a:solidFill>
                            <a:schemeClr val="tx1"/>
                          </a:solidFill>
                          <a:latin typeface="Arial" pitchFamily="34" charset="0"/>
                          <a:ea typeface="+mn-ea"/>
                          <a:cs typeface="Arial" pitchFamily="34" charset="0"/>
                        </a:rPr>
                        <a:t>Openreach offers a range of appointments, covering different time periods throughout the working day.</a:t>
                      </a:r>
                      <a:r>
                        <a:rPr lang="en-GB" sz="1200" kern="1200" baseline="0" dirty="0" smtClean="0">
                          <a:solidFill>
                            <a:schemeClr val="tx1"/>
                          </a:solidFill>
                          <a:latin typeface="Arial" pitchFamily="34" charset="0"/>
                          <a:ea typeface="+mn-ea"/>
                          <a:cs typeface="Arial" pitchFamily="34" charset="0"/>
                        </a:rPr>
                        <a:t> </a:t>
                      </a:r>
                      <a:r>
                        <a:rPr lang="en-GB" sz="1200" kern="1200" dirty="0" smtClean="0">
                          <a:solidFill>
                            <a:schemeClr val="tx1"/>
                          </a:solidFill>
                          <a:latin typeface="Arial" pitchFamily="34" charset="0"/>
                          <a:ea typeface="+mn-ea"/>
                          <a:cs typeface="Arial" pitchFamily="34" charset="0"/>
                        </a:rPr>
                        <a:t>Please ensure that your customer is aware that</a:t>
                      </a:r>
                      <a:r>
                        <a:rPr lang="en-GB" sz="1200" kern="1200" baseline="0" dirty="0" smtClean="0">
                          <a:solidFill>
                            <a:schemeClr val="tx1"/>
                          </a:solidFill>
                          <a:latin typeface="Arial" pitchFamily="34" charset="0"/>
                          <a:ea typeface="+mn-ea"/>
                          <a:cs typeface="Arial" pitchFamily="34" charset="0"/>
                        </a:rPr>
                        <a:t> our engineer could arrive anytime within the appointment slot</a:t>
                      </a:r>
                      <a:r>
                        <a:rPr lang="en-GB" sz="1200" kern="1200" dirty="0" smtClean="0">
                          <a:solidFill>
                            <a:schemeClr val="tx1"/>
                          </a:solidFill>
                          <a:latin typeface="Arial" pitchFamily="34" charset="0"/>
                          <a:ea typeface="+mn-ea"/>
                          <a:cs typeface="Arial" pitchFamily="34" charset="0"/>
                        </a:rPr>
                        <a:t> and</a:t>
                      </a:r>
                      <a:r>
                        <a:rPr lang="en-GB" sz="1200" kern="1200" baseline="0" dirty="0" smtClean="0">
                          <a:solidFill>
                            <a:schemeClr val="tx1"/>
                          </a:solidFill>
                          <a:latin typeface="Arial" pitchFamily="34" charset="0"/>
                          <a:ea typeface="+mn-ea"/>
                          <a:cs typeface="Arial" pitchFamily="34" charset="0"/>
                        </a:rPr>
                        <a:t> the</a:t>
                      </a:r>
                      <a:r>
                        <a:rPr lang="en-GB" sz="1200" kern="1200" dirty="0" smtClean="0">
                          <a:solidFill>
                            <a:schemeClr val="tx1"/>
                          </a:solidFill>
                          <a:latin typeface="Arial" pitchFamily="34" charset="0"/>
                          <a:ea typeface="+mn-ea"/>
                          <a:cs typeface="Arial" pitchFamily="34" charset="0"/>
                        </a:rPr>
                        <a:t> engineer may work beyond the appointment slot</a:t>
                      </a:r>
                      <a:r>
                        <a:rPr lang="en-GB" sz="1200" kern="1200" baseline="0" dirty="0" smtClean="0">
                          <a:solidFill>
                            <a:schemeClr val="tx1"/>
                          </a:solidFill>
                          <a:latin typeface="Arial" pitchFamily="34" charset="0"/>
                          <a:ea typeface="+mn-ea"/>
                          <a:cs typeface="Arial" pitchFamily="34" charset="0"/>
                        </a:rPr>
                        <a:t> </a:t>
                      </a:r>
                      <a:r>
                        <a:rPr lang="en-GB" sz="1200" kern="1200" dirty="0" smtClean="0">
                          <a:solidFill>
                            <a:schemeClr val="tx1"/>
                          </a:solidFill>
                          <a:latin typeface="Arial" pitchFamily="34" charset="0"/>
                          <a:ea typeface="+mn-ea"/>
                          <a:cs typeface="Arial" pitchFamily="34" charset="0"/>
                        </a:rPr>
                        <a:t>to restore service</a:t>
                      </a:r>
                      <a:r>
                        <a:rPr lang="en-GB" sz="1200" kern="1200" baseline="0" dirty="0" smtClean="0">
                          <a:solidFill>
                            <a:schemeClr val="tx1"/>
                          </a:solidFill>
                          <a:latin typeface="Arial" pitchFamily="34" charset="0"/>
                          <a:ea typeface="+mn-ea"/>
                          <a:cs typeface="Arial" pitchFamily="34" charset="0"/>
                        </a:rPr>
                        <a:t> </a:t>
                      </a:r>
                      <a:r>
                        <a:rPr lang="en-GB" sz="1200" kern="1200" dirty="0" smtClean="0">
                          <a:solidFill>
                            <a:schemeClr val="tx1"/>
                          </a:solidFill>
                          <a:latin typeface="Arial" pitchFamily="34" charset="0"/>
                          <a:ea typeface="+mn-ea"/>
                          <a:cs typeface="Arial" pitchFamily="34" charset="0"/>
                        </a:rPr>
                        <a:t>and an authorised representative will need to be present throughout.</a:t>
                      </a:r>
                      <a:r>
                        <a:rPr lang="en-GB" sz="1200" kern="1200" baseline="0" dirty="0" smtClean="0">
                          <a:solidFill>
                            <a:schemeClr val="tx1"/>
                          </a:solidFill>
                          <a:latin typeface="Arial" pitchFamily="34" charset="0"/>
                          <a:ea typeface="+mn-ea"/>
                          <a:cs typeface="Arial" pitchFamily="34" charset="0"/>
                        </a:rPr>
                        <a:t> </a:t>
                      </a:r>
                      <a:r>
                        <a:rPr lang="en-GB" sz="1200" kern="1200" dirty="0" smtClean="0">
                          <a:solidFill>
                            <a:schemeClr val="tx1"/>
                          </a:solidFill>
                          <a:latin typeface="Arial" pitchFamily="34" charset="0"/>
                          <a:ea typeface="+mn-ea"/>
                          <a:cs typeface="Arial" pitchFamily="34" charset="0"/>
                        </a:rPr>
                        <a:t>Once you have selected the</a:t>
                      </a:r>
                      <a:r>
                        <a:rPr lang="en-GB" sz="1200" kern="1200" baseline="0" dirty="0" smtClean="0">
                          <a:solidFill>
                            <a:schemeClr val="tx1"/>
                          </a:solidFill>
                          <a:latin typeface="Arial" pitchFamily="34" charset="0"/>
                          <a:ea typeface="+mn-ea"/>
                          <a:cs typeface="Arial" pitchFamily="34" charset="0"/>
                        </a:rPr>
                        <a:t> appropriate </a:t>
                      </a:r>
                      <a:r>
                        <a:rPr lang="en-GB" sz="1200" kern="1200" dirty="0" smtClean="0">
                          <a:solidFill>
                            <a:schemeClr val="tx1"/>
                          </a:solidFill>
                          <a:latin typeface="Arial" pitchFamily="34" charset="0"/>
                          <a:ea typeface="+mn-ea"/>
                          <a:cs typeface="Arial" pitchFamily="34" charset="0"/>
                        </a:rPr>
                        <a:t>appointment for your customer, please provide this reference within the ‘</a:t>
                      </a:r>
                      <a:r>
                        <a:rPr lang="en-GB" sz="1200" kern="1200" dirty="0" err="1" smtClean="0">
                          <a:solidFill>
                            <a:schemeClr val="tx1"/>
                          </a:solidFill>
                          <a:latin typeface="Arial" pitchFamily="34" charset="0"/>
                          <a:ea typeface="+mn-ea"/>
                          <a:cs typeface="Arial" pitchFamily="34" charset="0"/>
                        </a:rPr>
                        <a:t>Appointment</a:t>
                      </a:r>
                      <a:r>
                        <a:rPr lang="en-GB" sz="1200" kern="1200" baseline="0" dirty="0" err="1" smtClean="0">
                          <a:solidFill>
                            <a:schemeClr val="tx1"/>
                          </a:solidFill>
                          <a:latin typeface="Arial" pitchFamily="34" charset="0"/>
                          <a:ea typeface="+mn-ea"/>
                          <a:cs typeface="Arial" pitchFamily="34" charset="0"/>
                        </a:rPr>
                        <a:t>Reference</a:t>
                      </a:r>
                      <a:r>
                        <a:rPr lang="en-GB" sz="1200" kern="1200" dirty="0" smtClean="0">
                          <a:solidFill>
                            <a:schemeClr val="tx1"/>
                          </a:solidFill>
                          <a:latin typeface="Arial" pitchFamily="34" charset="0"/>
                          <a:ea typeface="+mn-ea"/>
                          <a:cs typeface="Arial" pitchFamily="34" charset="0"/>
                        </a:rPr>
                        <a:t>’ [8 Characters] field.</a:t>
                      </a:r>
                    </a:p>
                  </a:txBody>
                  <a:tcPr marT="45682" marB="45682"/>
                </a:tc>
              </a:tr>
              <a:tr h="397897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dirty="0" smtClean="0">
                          <a:solidFill>
                            <a:schemeClr val="tx1"/>
                          </a:solidFill>
                          <a:latin typeface="Arial" pitchFamily="34" charset="0"/>
                          <a:cs typeface="Arial" pitchFamily="34" charset="0"/>
                        </a:rPr>
                        <a:t>Provide</a:t>
                      </a:r>
                      <a:r>
                        <a:rPr lang="en-GB" sz="1200" b="1" baseline="0" dirty="0" smtClean="0">
                          <a:solidFill>
                            <a:schemeClr val="tx1"/>
                          </a:solidFill>
                          <a:latin typeface="Arial" pitchFamily="34" charset="0"/>
                          <a:cs typeface="Arial" pitchFamily="34" charset="0"/>
                        </a:rPr>
                        <a:t> </a:t>
                      </a:r>
                      <a:r>
                        <a:rPr lang="en-GB" sz="1200" b="1" dirty="0" smtClean="0">
                          <a:solidFill>
                            <a:schemeClr val="tx1"/>
                          </a:solidFill>
                          <a:latin typeface="Arial" pitchFamily="34" charset="0"/>
                          <a:cs typeface="Arial" pitchFamily="34" charset="0"/>
                        </a:rPr>
                        <a:t>Access</a:t>
                      </a:r>
                      <a:r>
                        <a:rPr lang="en-GB" sz="1200" b="1" baseline="0" dirty="0" smtClean="0">
                          <a:solidFill>
                            <a:schemeClr val="tx1"/>
                          </a:solidFill>
                          <a:latin typeface="Arial" pitchFamily="34" charset="0"/>
                          <a:cs typeface="Arial" pitchFamily="34" charset="0"/>
                        </a:rPr>
                        <a:t> Details Information</a:t>
                      </a:r>
                      <a:endParaRPr lang="en-GB" sz="1200" b="1" dirty="0" smtClean="0">
                        <a:solidFill>
                          <a:schemeClr val="tx1"/>
                        </a:solidFill>
                        <a:latin typeface="Arial" pitchFamily="34" charset="0"/>
                        <a:cs typeface="Arial" pitchFamily="34" charset="0"/>
                      </a:endParaRPr>
                    </a:p>
                  </a:txBody>
                  <a:tcPr marT="45722" marB="45722"/>
                </a:tc>
                <a:tc>
                  <a:txBody>
                    <a:bodyPr/>
                    <a:lstStyle/>
                    <a:p>
                      <a:pPr algn="l" fontAlgn="t"/>
                      <a:r>
                        <a:rPr lang="en-GB" sz="1200" kern="1200" baseline="0" dirty="0" smtClean="0">
                          <a:solidFill>
                            <a:schemeClr val="tx1"/>
                          </a:solidFill>
                          <a:latin typeface="Arial" pitchFamily="34" charset="0"/>
                          <a:ea typeface="+mn-ea"/>
                          <a:cs typeface="Arial" pitchFamily="34" charset="0"/>
                        </a:rPr>
                        <a:t>Openreach provide a number of fields where you can signpost access restrictions that could impact Openreach resolving your customer issue.</a:t>
                      </a:r>
                    </a:p>
                    <a:p>
                      <a:pPr algn="l" fontAlgn="t"/>
                      <a:endParaRPr lang="en-GB" sz="1200" kern="1200" baseline="0" dirty="0" smtClean="0">
                        <a:solidFill>
                          <a:schemeClr val="tx1"/>
                        </a:solidFill>
                        <a:latin typeface="Arial" pitchFamily="34" charset="0"/>
                        <a:ea typeface="+mn-ea"/>
                        <a:cs typeface="Arial" pitchFamily="34" charset="0"/>
                      </a:endParaRPr>
                    </a:p>
                    <a:p>
                      <a:pPr marL="0" marR="0" indent="0" algn="l" defTabSz="457200" rtl="0" eaLnBrk="1" fontAlgn="t" latinLnBrk="0" hangingPunct="1">
                        <a:lnSpc>
                          <a:spcPct val="100000"/>
                        </a:lnSpc>
                        <a:spcBef>
                          <a:spcPts val="0"/>
                        </a:spcBef>
                        <a:spcAft>
                          <a:spcPts val="0"/>
                        </a:spcAft>
                        <a:buClrTx/>
                        <a:buSzTx/>
                        <a:buFontTx/>
                        <a:buNone/>
                        <a:tabLst/>
                        <a:defRPr/>
                      </a:pPr>
                      <a:r>
                        <a:rPr lang="en-GB" sz="1200" kern="1200" baseline="0" dirty="0" smtClean="0">
                          <a:solidFill>
                            <a:schemeClr val="tx1"/>
                          </a:solidFill>
                          <a:latin typeface="Arial" pitchFamily="34" charset="0"/>
                          <a:ea typeface="+mn-ea"/>
                          <a:cs typeface="Arial" pitchFamily="34" charset="0"/>
                        </a:rPr>
                        <a:t>You can provide full access details within the ‘</a:t>
                      </a:r>
                      <a:r>
                        <a:rPr lang="en-GB" sz="1200" kern="1200" baseline="0" dirty="0" err="1" smtClean="0">
                          <a:solidFill>
                            <a:schemeClr val="tx1"/>
                          </a:solidFill>
                          <a:latin typeface="Arial" pitchFamily="34" charset="0"/>
                          <a:ea typeface="+mn-ea"/>
                          <a:cs typeface="Arial" pitchFamily="34" charset="0"/>
                        </a:rPr>
                        <a:t>AccessDetails</a:t>
                      </a:r>
                      <a:r>
                        <a:rPr lang="en-GB" sz="1200" kern="1200" baseline="0" dirty="0" smtClean="0">
                          <a:solidFill>
                            <a:schemeClr val="tx1"/>
                          </a:solidFill>
                          <a:latin typeface="Arial" pitchFamily="34" charset="0"/>
                          <a:ea typeface="+mn-ea"/>
                          <a:cs typeface="Arial" pitchFamily="34" charset="0"/>
                        </a:rPr>
                        <a:t>/Notes’ [255 characters] field detailing any site related information. For example: where</a:t>
                      </a:r>
                      <a:r>
                        <a:rPr lang="en-GB" sz="1200" baseline="0" dirty="0" smtClean="0">
                          <a:solidFill>
                            <a:schemeClr val="tx1"/>
                          </a:solidFill>
                          <a:latin typeface="Arial" pitchFamily="34" charset="0"/>
                          <a:cs typeface="Arial" pitchFamily="34" charset="0"/>
                        </a:rPr>
                        <a:t> </a:t>
                      </a:r>
                      <a:r>
                        <a:rPr lang="en-GB" sz="1200" dirty="0" smtClean="0">
                          <a:solidFill>
                            <a:schemeClr val="tx1"/>
                          </a:solidFill>
                          <a:latin typeface="Arial" pitchFamily="34" charset="0"/>
                          <a:cs typeface="Arial" pitchFamily="34" charset="0"/>
                        </a:rPr>
                        <a:t>our engineer is required to have special security/clearance</a:t>
                      </a:r>
                      <a:r>
                        <a:rPr lang="en-GB" sz="1200" baseline="0" dirty="0" smtClean="0">
                          <a:solidFill>
                            <a:schemeClr val="tx1"/>
                          </a:solidFill>
                          <a:latin typeface="Arial" pitchFamily="34" charset="0"/>
                          <a:cs typeface="Arial" pitchFamily="34" charset="0"/>
                        </a:rPr>
                        <a:t>, where parking restrictions exist or </a:t>
                      </a:r>
                      <a:r>
                        <a:rPr lang="en-GB" sz="1200" dirty="0" smtClean="0">
                          <a:solidFill>
                            <a:schemeClr val="tx1"/>
                          </a:solidFill>
                          <a:latin typeface="Arial" pitchFamily="34" charset="0"/>
                          <a:cs typeface="Arial" pitchFamily="34" charset="0"/>
                        </a:rPr>
                        <a:t>any other special considerations such as “knock loudly bell broken…” should also be noted.</a:t>
                      </a:r>
                    </a:p>
                    <a:p>
                      <a:pPr algn="l" fontAlgn="t"/>
                      <a:endParaRPr lang="en-GB" sz="1200" kern="1200" baseline="0" dirty="0" smtClean="0">
                        <a:solidFill>
                          <a:schemeClr val="tx1"/>
                        </a:solidFill>
                        <a:latin typeface="Arial" pitchFamily="34" charset="0"/>
                        <a:ea typeface="+mn-ea"/>
                        <a:cs typeface="Arial" pitchFamily="34" charset="0"/>
                      </a:endParaRPr>
                    </a:p>
                    <a:p>
                      <a:pPr algn="l" fontAlgn="t"/>
                      <a:r>
                        <a:rPr lang="en-GB" sz="1200" kern="1200" baseline="0" dirty="0" smtClean="0">
                          <a:solidFill>
                            <a:schemeClr val="tx1"/>
                          </a:solidFill>
                          <a:latin typeface="Arial" pitchFamily="34" charset="0"/>
                          <a:ea typeface="+mn-ea"/>
                          <a:cs typeface="Arial" pitchFamily="34" charset="0"/>
                        </a:rPr>
                        <a:t>When applicable provide an</a:t>
                      </a:r>
                      <a:r>
                        <a:rPr lang="en-GB" sz="1200" b="0" i="0" u="none" strike="noStrike" dirty="0" smtClean="0">
                          <a:solidFill>
                            <a:schemeClr val="tx1"/>
                          </a:solidFill>
                          <a:effectLst/>
                          <a:latin typeface="Arial" panose="020B0604020202020204" pitchFamily="34" charset="0"/>
                          <a:cs typeface="Arial" panose="020B0604020202020204" pitchFamily="34" charset="0"/>
                        </a:rPr>
                        <a:t> </a:t>
                      </a:r>
                      <a:r>
                        <a:rPr lang="en-GB" sz="1200" kern="1200" baseline="0" dirty="0" smtClean="0">
                          <a:solidFill>
                            <a:schemeClr val="tx1"/>
                          </a:solidFill>
                          <a:latin typeface="Arial" pitchFamily="34" charset="0"/>
                          <a:ea typeface="+mn-ea"/>
                          <a:cs typeface="Arial" pitchFamily="34" charset="0"/>
                        </a:rPr>
                        <a:t>‘</a:t>
                      </a:r>
                      <a:r>
                        <a:rPr lang="en-GB" sz="1200" kern="1200" baseline="0" dirty="0" err="1" smtClean="0">
                          <a:solidFill>
                            <a:schemeClr val="tx1"/>
                          </a:solidFill>
                          <a:latin typeface="Arial" pitchFamily="34" charset="0"/>
                          <a:ea typeface="+mn-ea"/>
                          <a:cs typeface="Arial" pitchFamily="34" charset="0"/>
                        </a:rPr>
                        <a:t>EarliestNextAccessDateTime</a:t>
                      </a:r>
                      <a:r>
                        <a:rPr lang="en-GB" sz="1200" kern="1200" baseline="0" dirty="0" smtClean="0">
                          <a:solidFill>
                            <a:schemeClr val="tx1"/>
                          </a:solidFill>
                          <a:latin typeface="Arial" pitchFamily="34" charset="0"/>
                          <a:ea typeface="+mn-ea"/>
                          <a:cs typeface="Arial" pitchFamily="34" charset="0"/>
                        </a:rPr>
                        <a:t>’ [</a:t>
                      </a:r>
                      <a:r>
                        <a:rPr lang="en-GB" sz="1200" b="0" i="0" u="none" strike="noStrike" dirty="0" smtClean="0">
                          <a:solidFill>
                            <a:schemeClr val="tx1"/>
                          </a:solidFill>
                          <a:effectLst/>
                          <a:latin typeface="Arial" panose="020B0604020202020204" pitchFamily="34" charset="0"/>
                          <a:cs typeface="Arial" panose="020B0604020202020204" pitchFamily="34" charset="0"/>
                        </a:rPr>
                        <a:t>DD/MM/YYYY HH:MM:SS]</a:t>
                      </a:r>
                      <a:r>
                        <a:rPr lang="en-GB" sz="1200" kern="1200" baseline="0" dirty="0" smtClean="0">
                          <a:solidFill>
                            <a:schemeClr val="tx1"/>
                          </a:solidFill>
                          <a:latin typeface="Arial" pitchFamily="34" charset="0"/>
                          <a:ea typeface="+mn-ea"/>
                          <a:cs typeface="Arial" pitchFamily="34" charset="0"/>
                        </a:rPr>
                        <a:t> to signpost when your customer will be available from. You can provide a ‘</a:t>
                      </a:r>
                      <a:r>
                        <a:rPr lang="en-GB" sz="1200" kern="1200" baseline="0" dirty="0" err="1" smtClean="0">
                          <a:solidFill>
                            <a:schemeClr val="tx1"/>
                          </a:solidFill>
                          <a:latin typeface="Arial" pitchFamily="34" charset="0"/>
                          <a:ea typeface="+mn-ea"/>
                          <a:cs typeface="Arial" pitchFamily="34" charset="0"/>
                        </a:rPr>
                        <a:t>LatestAccessDateTime</a:t>
                      </a:r>
                      <a:r>
                        <a:rPr lang="en-GB" sz="1200" kern="1200" baseline="0" dirty="0" smtClean="0">
                          <a:solidFill>
                            <a:schemeClr val="tx1"/>
                          </a:solidFill>
                          <a:latin typeface="Arial" pitchFamily="34" charset="0"/>
                          <a:ea typeface="+mn-ea"/>
                          <a:cs typeface="Arial" pitchFamily="34" charset="0"/>
                        </a:rPr>
                        <a:t>’ [</a:t>
                      </a:r>
                      <a:r>
                        <a:rPr lang="en-GB" sz="1200" b="0" i="0" u="none" strike="noStrike" dirty="0" smtClean="0">
                          <a:solidFill>
                            <a:schemeClr val="tx1"/>
                          </a:solidFill>
                          <a:effectLst/>
                          <a:latin typeface="Arial" panose="020B0604020202020204" pitchFamily="34" charset="0"/>
                          <a:cs typeface="Arial" panose="020B0604020202020204" pitchFamily="34" charset="0"/>
                        </a:rPr>
                        <a:t>DD/MM/YYYY HH:MM:SS] to signpost when your</a:t>
                      </a:r>
                      <a:r>
                        <a:rPr lang="en-GB" sz="1200" b="0" i="0" u="none" strike="noStrike" baseline="0" dirty="0" smtClean="0">
                          <a:solidFill>
                            <a:schemeClr val="tx1"/>
                          </a:solidFill>
                          <a:effectLst/>
                          <a:latin typeface="Arial" panose="020B0604020202020204" pitchFamily="34" charset="0"/>
                          <a:cs typeface="Arial" panose="020B0604020202020204" pitchFamily="34" charset="0"/>
                        </a:rPr>
                        <a:t> </a:t>
                      </a:r>
                      <a:r>
                        <a:rPr lang="en-GB" sz="1200" b="0" i="0" u="none" strike="noStrike" dirty="0" smtClean="0">
                          <a:solidFill>
                            <a:schemeClr val="tx1"/>
                          </a:solidFill>
                          <a:effectLst/>
                          <a:latin typeface="Arial" panose="020B0604020202020204" pitchFamily="34" charset="0"/>
                          <a:cs typeface="Arial" panose="020B0604020202020204" pitchFamily="34" charset="0"/>
                        </a:rPr>
                        <a:t>customer will be available until,</a:t>
                      </a:r>
                      <a:r>
                        <a:rPr lang="en-GB" sz="1200" b="0" i="0" u="none" strike="noStrike" baseline="0" dirty="0" smtClean="0">
                          <a:solidFill>
                            <a:schemeClr val="tx1"/>
                          </a:solidFill>
                          <a:effectLst/>
                          <a:latin typeface="Arial" panose="020B0604020202020204" pitchFamily="34" charset="0"/>
                          <a:cs typeface="Arial" panose="020B0604020202020204" pitchFamily="34" charset="0"/>
                        </a:rPr>
                        <a:t> this is only referenced when placing un-appointed trouble tickets.</a:t>
                      </a:r>
                      <a:endParaRPr lang="en-GB" sz="1200" b="0" i="0" u="none" strike="noStrike" dirty="0" smtClean="0">
                        <a:solidFill>
                          <a:schemeClr val="tx1"/>
                        </a:solidFill>
                        <a:effectLst/>
                        <a:latin typeface="Arial" panose="020B0604020202020204" pitchFamily="34" charset="0"/>
                        <a:cs typeface="Arial" panose="020B0604020202020204" pitchFamily="34" charset="0"/>
                      </a:endParaRPr>
                    </a:p>
                    <a:p>
                      <a:pPr algn="l" fontAlgn="t"/>
                      <a:endParaRPr lang="en-GB" sz="1200" b="0" i="0" u="none" strike="noStrike" dirty="0" smtClean="0">
                        <a:solidFill>
                          <a:schemeClr val="tx1"/>
                        </a:solidFill>
                        <a:effectLst/>
                        <a:latin typeface="Arial" panose="020B0604020202020204" pitchFamily="34" charset="0"/>
                        <a:cs typeface="Arial" panose="020B0604020202020204" pitchFamily="34" charset="0"/>
                      </a:endParaRPr>
                    </a:p>
                    <a:p>
                      <a:pPr algn="l" fontAlgn="t"/>
                      <a:r>
                        <a:rPr lang="en-GB" sz="1200" b="0" i="0" u="none" strike="noStrike" dirty="0" smtClean="0">
                          <a:solidFill>
                            <a:schemeClr val="tx1"/>
                          </a:solidFill>
                          <a:effectLst/>
                          <a:latin typeface="Arial" panose="020B0604020202020204" pitchFamily="34" charset="0"/>
                          <a:cs typeface="Arial" panose="020B0604020202020204" pitchFamily="34" charset="0"/>
                        </a:rPr>
                        <a:t>If 24 Hour Access</a:t>
                      </a:r>
                      <a:r>
                        <a:rPr lang="en-GB" sz="1200" b="0" i="0" u="none" strike="noStrike" baseline="0" dirty="0" smtClean="0">
                          <a:solidFill>
                            <a:schemeClr val="tx1"/>
                          </a:solidFill>
                          <a:effectLst/>
                          <a:latin typeface="Arial" panose="020B0604020202020204" pitchFamily="34" charset="0"/>
                          <a:cs typeface="Arial" panose="020B0604020202020204" pitchFamily="34" charset="0"/>
                        </a:rPr>
                        <a:t> is available, you can select ‘</a:t>
                      </a:r>
                      <a:r>
                        <a:rPr lang="en-GB" sz="1200" b="0" i="0" u="none" strike="noStrike" baseline="0" dirty="0" err="1" smtClean="0">
                          <a:solidFill>
                            <a:schemeClr val="tx1"/>
                          </a:solidFill>
                          <a:effectLst/>
                          <a:latin typeface="Arial" panose="020B0604020202020204" pitchFamily="34" charset="0"/>
                          <a:cs typeface="Arial" panose="020B0604020202020204" pitchFamily="34" charset="0"/>
                        </a:rPr>
                        <a:t>TwentyFourHourAccess</a:t>
                      </a:r>
                      <a:r>
                        <a:rPr lang="en-GB" sz="1200" b="0" i="0" u="none" strike="noStrike" baseline="0" dirty="0" smtClean="0">
                          <a:solidFill>
                            <a:schemeClr val="tx1"/>
                          </a:solidFill>
                          <a:effectLst/>
                          <a:latin typeface="Arial" panose="020B0604020202020204" pitchFamily="34" charset="0"/>
                          <a:cs typeface="Arial" panose="020B0604020202020204" pitchFamily="34" charset="0"/>
                        </a:rPr>
                        <a:t>’ ‘Y’ and this can be used in certain circumstances as an alternative to an appointment, but this only applies when Service Maintenance Level 3,4,30,40 are associated to the service.</a:t>
                      </a:r>
                    </a:p>
                    <a:p>
                      <a:pPr algn="l" fontAlgn="t"/>
                      <a:endParaRPr lang="en-GB" sz="1200" b="0" i="0" u="none" strike="noStrike" baseline="0" dirty="0" smtClean="0">
                        <a:solidFill>
                          <a:schemeClr val="tx1"/>
                        </a:solidFill>
                        <a:effectLst/>
                        <a:latin typeface="Arial" panose="020B0604020202020204" pitchFamily="34" charset="0"/>
                        <a:cs typeface="Arial" panose="020B0604020202020204" pitchFamily="34" charset="0"/>
                      </a:endParaRPr>
                    </a:p>
                    <a:p>
                      <a:pPr marL="0" marR="0" indent="0" algn="l" defTabSz="457200" rtl="0" eaLnBrk="1" fontAlgn="t" latinLnBrk="0" hangingPunct="1">
                        <a:lnSpc>
                          <a:spcPct val="100000"/>
                        </a:lnSpc>
                        <a:spcBef>
                          <a:spcPts val="0"/>
                        </a:spcBef>
                        <a:spcAft>
                          <a:spcPts val="0"/>
                        </a:spcAft>
                        <a:buClrTx/>
                        <a:buSzTx/>
                        <a:buFontTx/>
                        <a:buNone/>
                        <a:tabLst/>
                        <a:defRPr/>
                      </a:pPr>
                      <a:r>
                        <a:rPr lang="en-GB" sz="1200" b="1" kern="1200" dirty="0" smtClean="0">
                          <a:solidFill>
                            <a:schemeClr val="tx1"/>
                          </a:solidFill>
                          <a:latin typeface="Arial" pitchFamily="34" charset="0"/>
                          <a:ea typeface="+mn-ea"/>
                          <a:cs typeface="Arial" pitchFamily="34" charset="0"/>
                        </a:rPr>
                        <a:t>Please Note:</a:t>
                      </a:r>
                      <a:r>
                        <a:rPr lang="en-GB" sz="1200" kern="1200" dirty="0" smtClean="0">
                          <a:solidFill>
                            <a:schemeClr val="tx1"/>
                          </a:solidFill>
                          <a:latin typeface="Arial" pitchFamily="34" charset="0"/>
                          <a:ea typeface="+mn-ea"/>
                          <a:cs typeface="Arial" pitchFamily="34" charset="0"/>
                        </a:rPr>
                        <a:t> Requesting time restrictions within the appointment slot selected could result in charges being raised, </a:t>
                      </a:r>
                      <a:r>
                        <a:rPr lang="en-GB" sz="1200" kern="1200" baseline="0" dirty="0" smtClean="0">
                          <a:solidFill>
                            <a:schemeClr val="tx1"/>
                          </a:solidFill>
                          <a:latin typeface="Arial" pitchFamily="34" charset="0"/>
                          <a:ea typeface="+mn-ea"/>
                          <a:cs typeface="Arial" pitchFamily="34" charset="0"/>
                        </a:rPr>
                        <a:t>i</a:t>
                      </a:r>
                      <a:r>
                        <a:rPr lang="en-GB" sz="1200" dirty="0" smtClean="0">
                          <a:solidFill>
                            <a:schemeClr val="tx1"/>
                          </a:solidFill>
                          <a:latin typeface="Arial" pitchFamily="34" charset="0"/>
                          <a:cs typeface="Arial" pitchFamily="34" charset="0"/>
                        </a:rPr>
                        <a:t>f access cannot be gained by the engineer</a:t>
                      </a:r>
                      <a:r>
                        <a:rPr lang="en-GB" sz="1200" baseline="0" dirty="0" smtClean="0">
                          <a:solidFill>
                            <a:schemeClr val="tx1"/>
                          </a:solidFill>
                          <a:latin typeface="Arial" pitchFamily="34" charset="0"/>
                          <a:cs typeface="Arial" pitchFamily="34" charset="0"/>
                        </a:rPr>
                        <a:t> </a:t>
                      </a:r>
                      <a:r>
                        <a:rPr lang="en-GB" sz="1200" dirty="0" smtClean="0">
                          <a:solidFill>
                            <a:schemeClr val="tx1"/>
                          </a:solidFill>
                          <a:latin typeface="Arial" pitchFamily="34" charset="0"/>
                          <a:cs typeface="Arial" pitchFamily="34" charset="0"/>
                        </a:rPr>
                        <a:t>at any time during</a:t>
                      </a:r>
                      <a:r>
                        <a:rPr lang="en-GB" sz="1200" baseline="0" dirty="0" smtClean="0">
                          <a:solidFill>
                            <a:schemeClr val="tx1"/>
                          </a:solidFill>
                          <a:latin typeface="Arial" pitchFamily="34" charset="0"/>
                          <a:cs typeface="Arial" pitchFamily="34" charset="0"/>
                        </a:rPr>
                        <a:t> the appointment slot.</a:t>
                      </a:r>
                      <a:endParaRPr lang="en-GB" sz="1200" dirty="0" smtClean="0">
                        <a:solidFill>
                          <a:schemeClr val="tx1"/>
                        </a:solidFill>
                        <a:latin typeface="Arial" pitchFamily="34" charset="0"/>
                        <a:cs typeface="Arial" pitchFamily="34" charset="0"/>
                      </a:endParaRPr>
                    </a:p>
                  </a:txBody>
                  <a:tcPr marT="45722" marB="45722"/>
                </a:tc>
              </a:tr>
            </a:tbl>
          </a:graphicData>
        </a:graphic>
      </p:graphicFrame>
      <p:sp>
        <p:nvSpPr>
          <p:cNvPr id="7" name="TextBox 6"/>
          <p:cNvSpPr txBox="1"/>
          <p:nvPr/>
        </p:nvSpPr>
        <p:spPr>
          <a:xfrm>
            <a:off x="8962164" y="6611112"/>
            <a:ext cx="190980" cy="246888"/>
          </a:xfrm>
          <a:prstGeom prst="rect">
            <a:avLst/>
          </a:prstGeom>
          <a:noFill/>
        </p:spPr>
        <p:txBody>
          <a:bodyPr wrap="square" lIns="0" tIns="0" rIns="0" bIns="0" rtlCol="0">
            <a:noAutofit/>
          </a:bodyPr>
          <a:lstStyle/>
          <a:p>
            <a:r>
              <a:rPr lang="en-GB" sz="1200" dirty="0" smtClean="0">
                <a:latin typeface="Arial" panose="020B0604020202020204" pitchFamily="34" charset="0"/>
                <a:cs typeface="Arial" panose="020B0604020202020204" pitchFamily="34" charset="0"/>
              </a:rPr>
              <a:t> 6</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3683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ltLang="en-US" dirty="0">
                <a:latin typeface="Arial" panose="020B0604020202020204" pitchFamily="34" charset="0"/>
                <a:ea typeface="ＭＳ Ｐゴシック" panose="020B0600070205080204" pitchFamily="34" charset="-128"/>
                <a:cs typeface="Arial" panose="020B0604020202020204" pitchFamily="34" charset="0"/>
              </a:rPr>
              <a:t>Point of </a:t>
            </a:r>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Distress</a:t>
            </a:r>
            <a:endParaRPr lang="en-GB" dirty="0"/>
          </a:p>
        </p:txBody>
      </p:sp>
      <p:sp>
        <p:nvSpPr>
          <p:cNvPr id="6" name="Text Placeholder 3"/>
          <p:cNvSpPr>
            <a:spLocks noGrp="1"/>
          </p:cNvSpPr>
          <p:nvPr>
            <p:ph type="body" sz="quarter" idx="10"/>
          </p:nvPr>
        </p:nvSpPr>
        <p:spPr/>
        <p:txBody>
          <a:bodyPr/>
          <a:lstStyle/>
          <a:p>
            <a:r>
              <a:rPr lang="en-GB" dirty="0" smtClean="0"/>
              <a:t>Service Related Information</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06891703"/>
              </p:ext>
            </p:extLst>
          </p:nvPr>
        </p:nvGraphicFramePr>
        <p:xfrm>
          <a:off x="238125" y="1399033"/>
          <a:ext cx="8658225" cy="5376670"/>
        </p:xfrm>
        <a:graphic>
          <a:graphicData uri="http://schemas.openxmlformats.org/drawingml/2006/table">
            <a:tbl>
              <a:tblPr firstRow="1" bandRow="1">
                <a:tableStyleId>{21E4AEA4-8DFA-4A89-87EB-49C32662AFE0}</a:tableStyleId>
              </a:tblPr>
              <a:tblGrid>
                <a:gridCol w="1438275"/>
                <a:gridCol w="7219950"/>
              </a:tblGrid>
              <a:tr h="342907">
                <a:tc>
                  <a:txBody>
                    <a:bodyPr/>
                    <a:lstStyle/>
                    <a:p>
                      <a:r>
                        <a:rPr lang="en-GB" sz="1600" dirty="0" smtClean="0">
                          <a:latin typeface="Arial" pitchFamily="34" charset="0"/>
                          <a:cs typeface="Arial" pitchFamily="34" charset="0"/>
                        </a:rPr>
                        <a:t>Subject</a:t>
                      </a:r>
                      <a:endParaRPr lang="en-GB" sz="1600" dirty="0">
                        <a:latin typeface="Arial" pitchFamily="34" charset="0"/>
                        <a:cs typeface="Arial" pitchFamily="34" charset="0"/>
                      </a:endParaRPr>
                    </a:p>
                  </a:txBody>
                  <a:tcPr marT="45691" marB="45691"/>
                </a:tc>
                <a:tc>
                  <a:txBody>
                    <a:bodyPr/>
                    <a:lstStyle/>
                    <a:p>
                      <a:r>
                        <a:rPr lang="en-GB" sz="1600" dirty="0" smtClean="0">
                          <a:latin typeface="Arial" pitchFamily="34" charset="0"/>
                          <a:cs typeface="Arial" pitchFamily="34" charset="0"/>
                        </a:rPr>
                        <a:t>Best Practice</a:t>
                      </a:r>
                      <a:endParaRPr lang="en-GB" sz="1600" dirty="0">
                        <a:latin typeface="Arial" pitchFamily="34" charset="0"/>
                        <a:cs typeface="Arial" pitchFamily="34" charset="0"/>
                      </a:endParaRPr>
                    </a:p>
                  </a:txBody>
                  <a:tcPr marT="45691" marB="45691"/>
                </a:tc>
              </a:tr>
              <a:tr h="82288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latin typeface="Arial" pitchFamily="34" charset="0"/>
                          <a:ea typeface="+mn-ea"/>
                          <a:cs typeface="Arial" pitchFamily="34" charset="0"/>
                        </a:rPr>
                        <a:t>Provide</a:t>
                      </a:r>
                      <a:r>
                        <a:rPr lang="en-GB" sz="1200" b="1" kern="1200" baseline="0" dirty="0" smtClean="0">
                          <a:solidFill>
                            <a:schemeClr val="tx1"/>
                          </a:solidFill>
                          <a:latin typeface="Arial" pitchFamily="34" charset="0"/>
                          <a:ea typeface="+mn-ea"/>
                          <a:cs typeface="Arial" pitchFamily="34" charset="0"/>
                        </a:rPr>
                        <a:t> the </a:t>
                      </a:r>
                      <a:r>
                        <a:rPr lang="en-GB" sz="1200" b="1" kern="1200" dirty="0" smtClean="0">
                          <a:solidFill>
                            <a:schemeClr val="tx1"/>
                          </a:solidFill>
                          <a:latin typeface="Arial" pitchFamily="34" charset="0"/>
                          <a:ea typeface="+mn-ea"/>
                          <a:cs typeface="Arial" pitchFamily="34" charset="0"/>
                        </a:rPr>
                        <a:t>Service</a:t>
                      </a:r>
                      <a:r>
                        <a:rPr lang="en-GB" sz="1200" b="1" kern="1200" baseline="0" dirty="0" smtClean="0">
                          <a:solidFill>
                            <a:schemeClr val="tx1"/>
                          </a:solidFill>
                          <a:latin typeface="Arial" pitchFamily="34" charset="0"/>
                          <a:ea typeface="+mn-ea"/>
                          <a:cs typeface="Arial" pitchFamily="34" charset="0"/>
                        </a:rPr>
                        <a:t> ID</a:t>
                      </a:r>
                      <a:endParaRPr lang="en-GB" sz="1200" b="1" dirty="0" smtClean="0">
                        <a:solidFill>
                          <a:schemeClr val="tx1"/>
                        </a:solidFill>
                        <a:latin typeface="Arial" pitchFamily="34" charset="0"/>
                        <a:cs typeface="Arial" pitchFamily="34" charset="0"/>
                      </a:endParaRPr>
                    </a:p>
                  </a:txBody>
                  <a:tcPr marT="45712" marB="45712"/>
                </a:tc>
                <a:tc>
                  <a:txBody>
                    <a:bodyPr/>
                    <a:lstStyle/>
                    <a:p>
                      <a:pPr marL="0" marR="0" indent="0" algn="l" defTabSz="457200" rtl="0" eaLnBrk="1" fontAlgn="auto" latinLnBrk="0" hangingPunct="1">
                        <a:lnSpc>
                          <a:spcPct val="90000"/>
                        </a:lnSpc>
                        <a:spcBef>
                          <a:spcPct val="20000"/>
                        </a:spcBef>
                        <a:spcAft>
                          <a:spcPts val="0"/>
                        </a:spcAft>
                        <a:buClrTx/>
                        <a:buSzPct val="80000"/>
                        <a:buFontTx/>
                        <a:buNone/>
                        <a:tabLst/>
                        <a:defRPr/>
                      </a:pPr>
                      <a:r>
                        <a:rPr lang="en-GB" sz="1200" kern="1200" baseline="0" dirty="0" smtClean="0">
                          <a:solidFill>
                            <a:schemeClr val="tx1"/>
                          </a:solidFill>
                          <a:latin typeface="Arial" pitchFamily="34" charset="0"/>
                          <a:ea typeface="+mn-ea"/>
                          <a:cs typeface="Arial" pitchFamily="34" charset="0"/>
                        </a:rPr>
                        <a:t>The Service identifier is a mandatory field that needs to be provided within the ‘</a:t>
                      </a:r>
                      <a:r>
                        <a:rPr lang="en-GB" sz="1200" kern="1200" baseline="0" dirty="0" err="1" smtClean="0">
                          <a:solidFill>
                            <a:schemeClr val="tx1"/>
                          </a:solidFill>
                          <a:latin typeface="Arial" pitchFamily="34" charset="0"/>
                          <a:ea typeface="+mn-ea"/>
                          <a:cs typeface="Arial" pitchFamily="34" charset="0"/>
                        </a:rPr>
                        <a:t>ServiceID</a:t>
                      </a:r>
                      <a:r>
                        <a:rPr lang="en-GB" sz="1200" kern="1200" baseline="0" dirty="0" smtClean="0">
                          <a:solidFill>
                            <a:schemeClr val="tx1"/>
                          </a:solidFill>
                          <a:latin typeface="Arial" pitchFamily="34" charset="0"/>
                          <a:ea typeface="+mn-ea"/>
                          <a:cs typeface="Arial" pitchFamily="34" charset="0"/>
                        </a:rPr>
                        <a:t>’ [11/12 Characters] field. This can only be supplied by the owning CP of the asset and identifies the service as Openreach provided. For example: WLR=02080000000, SMPF/MPF=LLXX0000000, FTTC=OGEA00000000.</a:t>
                      </a:r>
                    </a:p>
                  </a:txBody>
                  <a:tcPr marT="45712" marB="45712"/>
                </a:tc>
              </a:tr>
              <a:tr h="210544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latin typeface="Arial" pitchFamily="34" charset="0"/>
                          <a:ea typeface="+mn-ea"/>
                          <a:cs typeface="Arial" pitchFamily="34" charset="0"/>
                        </a:rPr>
                        <a:t>Provide the Telephone</a:t>
                      </a:r>
                      <a:r>
                        <a:rPr lang="en-GB" sz="1200" b="1" kern="1200" baseline="0" dirty="0" smtClean="0">
                          <a:solidFill>
                            <a:schemeClr val="tx1"/>
                          </a:solidFill>
                          <a:latin typeface="Arial" pitchFamily="34" charset="0"/>
                          <a:ea typeface="+mn-ea"/>
                          <a:cs typeface="Arial" pitchFamily="34" charset="0"/>
                        </a:rPr>
                        <a:t> Number of the Service (If Voice Provided)</a:t>
                      </a:r>
                      <a:endParaRPr lang="en-GB" sz="1200" b="1" kern="1200" dirty="0" smtClean="0">
                        <a:solidFill>
                          <a:schemeClr val="tx1"/>
                        </a:solidFill>
                        <a:latin typeface="Arial" pitchFamily="34" charset="0"/>
                        <a:ea typeface="+mn-ea"/>
                        <a:cs typeface="Arial" pitchFamily="34" charset="0"/>
                      </a:endParaRPr>
                    </a:p>
                  </a:txBody>
                  <a:tcPr marT="45712" marB="45712"/>
                </a:tc>
                <a:tc>
                  <a:txBody>
                    <a:bodyPr/>
                    <a:lstStyle/>
                    <a:p>
                      <a:pPr marL="0" marR="0" indent="0" algn="l" defTabSz="457200" rtl="0" eaLnBrk="1" fontAlgn="auto" latinLnBrk="0" hangingPunct="1">
                        <a:lnSpc>
                          <a:spcPct val="90000"/>
                        </a:lnSpc>
                        <a:spcBef>
                          <a:spcPct val="20000"/>
                        </a:spcBef>
                        <a:spcAft>
                          <a:spcPts val="0"/>
                        </a:spcAft>
                        <a:buClrTx/>
                        <a:buSzPct val="80000"/>
                        <a:buFontTx/>
                        <a:buNone/>
                        <a:tabLst/>
                        <a:defRPr/>
                      </a:pPr>
                      <a:r>
                        <a:rPr lang="en-GB" sz="1200" kern="1200" baseline="0" dirty="0" smtClean="0">
                          <a:solidFill>
                            <a:schemeClr val="tx1"/>
                          </a:solidFill>
                          <a:latin typeface="Arial" pitchFamily="34" charset="0"/>
                          <a:ea typeface="+mn-ea"/>
                          <a:cs typeface="Arial" pitchFamily="34" charset="0"/>
                        </a:rPr>
                        <a:t>If you are providing a voice service (non-WLR), please provide the Directory Number (DN) within the ‘</a:t>
                      </a:r>
                      <a:r>
                        <a:rPr lang="en-GB" sz="1200" kern="1200" baseline="0" dirty="0" err="1" smtClean="0">
                          <a:solidFill>
                            <a:schemeClr val="tx1"/>
                          </a:solidFill>
                          <a:latin typeface="Arial" pitchFamily="34" charset="0"/>
                          <a:ea typeface="+mn-ea"/>
                          <a:cs typeface="Arial" pitchFamily="34" charset="0"/>
                        </a:rPr>
                        <a:t>VoiceServiceDN</a:t>
                      </a:r>
                      <a:r>
                        <a:rPr lang="en-GB" sz="1200" kern="1200" baseline="0" dirty="0" smtClean="0">
                          <a:solidFill>
                            <a:schemeClr val="tx1"/>
                          </a:solidFill>
                          <a:latin typeface="Arial" pitchFamily="34" charset="0"/>
                          <a:ea typeface="+mn-ea"/>
                          <a:cs typeface="Arial" pitchFamily="34" charset="0"/>
                        </a:rPr>
                        <a:t>’ [11 Characters] field. This is the number associated to the service your customer will recognise.</a:t>
                      </a:r>
                    </a:p>
                    <a:p>
                      <a:pPr marL="0" marR="0" indent="0" algn="l" defTabSz="457200" rtl="0" eaLnBrk="1" fontAlgn="auto" latinLnBrk="0" hangingPunct="1">
                        <a:lnSpc>
                          <a:spcPct val="90000"/>
                        </a:lnSpc>
                        <a:spcBef>
                          <a:spcPct val="20000"/>
                        </a:spcBef>
                        <a:spcAft>
                          <a:spcPts val="0"/>
                        </a:spcAft>
                        <a:buClrTx/>
                        <a:buSzPct val="80000"/>
                        <a:buFontTx/>
                        <a:buNone/>
                        <a:tabLst/>
                        <a:defRPr/>
                      </a:pPr>
                      <a:endParaRPr lang="en-GB" sz="1200" kern="1200" baseline="0" dirty="0" smtClean="0">
                        <a:solidFill>
                          <a:schemeClr val="tx1"/>
                        </a:solidFill>
                        <a:latin typeface="Arial" pitchFamily="34" charset="0"/>
                        <a:ea typeface="+mn-ea"/>
                        <a:cs typeface="Arial" pitchFamily="34" charset="0"/>
                      </a:endParaRPr>
                    </a:p>
                    <a:p>
                      <a:pPr marL="0" marR="0" indent="0" algn="l" defTabSz="457200" rtl="0" eaLnBrk="1" fontAlgn="auto" latinLnBrk="0" hangingPunct="1">
                        <a:lnSpc>
                          <a:spcPct val="90000"/>
                        </a:lnSpc>
                        <a:spcBef>
                          <a:spcPct val="20000"/>
                        </a:spcBef>
                        <a:spcAft>
                          <a:spcPts val="0"/>
                        </a:spcAft>
                        <a:buClrTx/>
                        <a:buSzPct val="80000"/>
                        <a:buFontTx/>
                        <a:buNone/>
                        <a:tabLst/>
                        <a:defRPr/>
                      </a:pPr>
                      <a:r>
                        <a:rPr lang="en-GB" sz="1200" kern="1200" baseline="0" dirty="0" smtClean="0">
                          <a:solidFill>
                            <a:schemeClr val="tx1"/>
                          </a:solidFill>
                          <a:latin typeface="Arial" pitchFamily="34" charset="0"/>
                          <a:ea typeface="+mn-ea"/>
                          <a:cs typeface="Arial" pitchFamily="34" charset="0"/>
                        </a:rPr>
                        <a:t>As fall back you can provide a structured message within the ‘Notes’ [255 Characters] field ‘DIAL TONE PRESENT - </a:t>
                      </a:r>
                      <a:r>
                        <a:rPr lang="en-GB" sz="1200" kern="1200" baseline="0" dirty="0" err="1" smtClean="0">
                          <a:solidFill>
                            <a:schemeClr val="tx1"/>
                          </a:solidFill>
                          <a:latin typeface="Arial" pitchFamily="34" charset="0"/>
                          <a:ea typeface="+mn-ea"/>
                          <a:cs typeface="Arial" pitchFamily="34" charset="0"/>
                        </a:rPr>
                        <a:t>DN:xxxxxxxx</a:t>
                      </a:r>
                      <a:r>
                        <a:rPr lang="en-GB" sz="1200" kern="1200" baseline="0" dirty="0" smtClean="0">
                          <a:solidFill>
                            <a:schemeClr val="tx1"/>
                          </a:solidFill>
                          <a:latin typeface="Arial" pitchFamily="34" charset="0"/>
                          <a:ea typeface="+mn-ea"/>
                          <a:cs typeface="Arial" pitchFamily="34" charset="0"/>
                        </a:rPr>
                        <a:t>’ as we can perform additional tests to confirm that the line is working. This test requires dial tone, routing of an 0800 number and presentation of the calling line identifier to our test system call platform. However, if the circuit has been provided for data only and does not have dial tone for example: LLU MPF, please make this clear in the ‘Notes’ [255 Characters] field as engineers will test for dial tone. Please enter the following note ‘DATA ONLY MPF – NO DIAL TONE’</a:t>
                      </a:r>
                    </a:p>
                  </a:txBody>
                  <a:tcPr marT="45712" marB="45712"/>
                </a:tc>
              </a:tr>
              <a:tr h="210544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latin typeface="Arial" pitchFamily="34" charset="0"/>
                          <a:ea typeface="+mn-ea"/>
                          <a:cs typeface="Arial" pitchFamily="34" charset="0"/>
                        </a:rPr>
                        <a:t>Supplying </a:t>
                      </a:r>
                      <a:r>
                        <a:rPr lang="en-GB" sz="1200" b="1" kern="1200" baseline="0" dirty="0" smtClean="0">
                          <a:solidFill>
                            <a:schemeClr val="tx1"/>
                          </a:solidFill>
                          <a:latin typeface="Arial" pitchFamily="34" charset="0"/>
                          <a:ea typeface="+mn-ea"/>
                          <a:cs typeface="Arial" pitchFamily="34" charset="0"/>
                        </a:rPr>
                        <a:t>the </a:t>
                      </a:r>
                      <a:r>
                        <a:rPr lang="en-GB" sz="1200" b="1" kern="1200" dirty="0" smtClean="0">
                          <a:solidFill>
                            <a:schemeClr val="tx1"/>
                          </a:solidFill>
                          <a:latin typeface="Arial" pitchFamily="34" charset="0"/>
                          <a:ea typeface="+mn-ea"/>
                          <a:cs typeface="Arial" pitchFamily="34" charset="0"/>
                        </a:rPr>
                        <a:t>Service Maintenance</a:t>
                      </a:r>
                      <a:r>
                        <a:rPr lang="en-GB" sz="1200" b="1" kern="1200" baseline="0" dirty="0" smtClean="0">
                          <a:solidFill>
                            <a:schemeClr val="tx1"/>
                          </a:solidFill>
                          <a:latin typeface="Arial" pitchFamily="34" charset="0"/>
                          <a:ea typeface="+mn-ea"/>
                          <a:cs typeface="Arial" pitchFamily="34" charset="0"/>
                        </a:rPr>
                        <a:t> Level (SML)</a:t>
                      </a:r>
                      <a:endParaRPr lang="en-GB" sz="1200" b="1" kern="1200" dirty="0" smtClean="0">
                        <a:solidFill>
                          <a:schemeClr val="tx1"/>
                        </a:solidFill>
                        <a:latin typeface="Arial" pitchFamily="34" charset="0"/>
                        <a:ea typeface="+mn-ea"/>
                        <a:cs typeface="Arial" pitchFamily="34" charset="0"/>
                      </a:endParaRPr>
                    </a:p>
                  </a:txBody>
                  <a:tcPr marT="45712" marB="45712"/>
                </a:tc>
                <a:tc>
                  <a:txBody>
                    <a:bodyPr/>
                    <a:lstStyle/>
                    <a:p>
                      <a:pPr marL="0" marR="0" indent="0" algn="l" defTabSz="457200" rtl="0" eaLnBrk="1" fontAlgn="auto" latinLnBrk="0" hangingPunct="1">
                        <a:lnSpc>
                          <a:spcPct val="90000"/>
                        </a:lnSpc>
                        <a:spcBef>
                          <a:spcPct val="20000"/>
                        </a:spcBef>
                        <a:spcAft>
                          <a:spcPts val="0"/>
                        </a:spcAft>
                        <a:buClrTx/>
                        <a:buSzPct val="80000"/>
                        <a:buFontTx/>
                        <a:buNone/>
                        <a:tabLst/>
                        <a:defRPr/>
                      </a:pPr>
                      <a:r>
                        <a:rPr lang="en-GB" sz="1200" kern="1200" baseline="0" dirty="0" smtClean="0">
                          <a:solidFill>
                            <a:schemeClr val="tx1"/>
                          </a:solidFill>
                          <a:latin typeface="Arial" pitchFamily="34" charset="0"/>
                          <a:ea typeface="+mn-ea"/>
                          <a:cs typeface="Arial" pitchFamily="34" charset="0"/>
                        </a:rPr>
                        <a:t>The Service Maintance Level should be provided within the ‘</a:t>
                      </a:r>
                      <a:r>
                        <a:rPr lang="en-GB" sz="1200" kern="1200" baseline="0" dirty="0" err="1" smtClean="0">
                          <a:solidFill>
                            <a:schemeClr val="tx1"/>
                          </a:solidFill>
                          <a:latin typeface="Arial" pitchFamily="34" charset="0"/>
                          <a:ea typeface="+mn-ea"/>
                          <a:cs typeface="Arial" pitchFamily="34" charset="0"/>
                        </a:rPr>
                        <a:t>ServiceLevel</a:t>
                      </a:r>
                      <a:r>
                        <a:rPr lang="en-GB" sz="1200" kern="1200" baseline="0" dirty="0" smtClean="0">
                          <a:solidFill>
                            <a:schemeClr val="tx1"/>
                          </a:solidFill>
                          <a:latin typeface="Arial" pitchFamily="34" charset="0"/>
                          <a:ea typeface="+mn-ea"/>
                          <a:cs typeface="Arial" pitchFamily="34" charset="0"/>
                        </a:rPr>
                        <a:t>’ [4 Characters] field and typically should reflect the service maintenance level on the asset unless you are attempting to purchase additional services within the fault report or expedite the fault report.</a:t>
                      </a:r>
                    </a:p>
                    <a:p>
                      <a:pPr marL="0" marR="0" indent="0" algn="l" defTabSz="457200" rtl="0" eaLnBrk="1" fontAlgn="auto" latinLnBrk="0" hangingPunct="1">
                        <a:lnSpc>
                          <a:spcPct val="90000"/>
                        </a:lnSpc>
                        <a:spcBef>
                          <a:spcPct val="20000"/>
                        </a:spcBef>
                        <a:spcAft>
                          <a:spcPts val="0"/>
                        </a:spcAft>
                        <a:buClrTx/>
                        <a:buSzPct val="80000"/>
                        <a:buFontTx/>
                        <a:buNone/>
                        <a:tabLst/>
                        <a:defRPr/>
                      </a:pPr>
                      <a:endParaRPr lang="en-GB" sz="1200" kern="1200" baseline="0" dirty="0" smtClean="0">
                        <a:solidFill>
                          <a:schemeClr val="tx1"/>
                        </a:solidFill>
                        <a:latin typeface="Arial" pitchFamily="34" charset="0"/>
                        <a:ea typeface="+mn-ea"/>
                        <a:cs typeface="Arial" pitchFamily="34" charset="0"/>
                      </a:endParaRPr>
                    </a:p>
                    <a:p>
                      <a:pPr marL="0" marR="0" indent="0" algn="l" defTabSz="457200" rtl="0" eaLnBrk="1" fontAlgn="auto" latinLnBrk="0" hangingPunct="1">
                        <a:lnSpc>
                          <a:spcPct val="90000"/>
                        </a:lnSpc>
                        <a:spcBef>
                          <a:spcPct val="20000"/>
                        </a:spcBef>
                        <a:spcAft>
                          <a:spcPts val="0"/>
                        </a:spcAft>
                        <a:buClrTx/>
                        <a:buSzPct val="80000"/>
                        <a:buFontTx/>
                        <a:buNone/>
                        <a:tabLst/>
                        <a:defRPr/>
                      </a:pPr>
                      <a:r>
                        <a:rPr lang="en-GB" sz="1200" kern="1200" baseline="0" dirty="0" smtClean="0">
                          <a:solidFill>
                            <a:schemeClr val="tx1"/>
                          </a:solidFill>
                          <a:latin typeface="Arial" pitchFamily="34" charset="0"/>
                          <a:ea typeface="+mn-ea"/>
                          <a:cs typeface="Arial" pitchFamily="34" charset="0"/>
                        </a:rPr>
                        <a:t>When attempting to order additional services within the trouble report: </a:t>
                      </a:r>
                      <a:r>
                        <a:rPr lang="en-GB" sz="1200" kern="1200" baseline="0" dirty="0" err="1" smtClean="0">
                          <a:solidFill>
                            <a:schemeClr val="tx1"/>
                          </a:solidFill>
                          <a:latin typeface="Arial" pitchFamily="34" charset="0"/>
                          <a:ea typeface="+mn-ea"/>
                          <a:cs typeface="Arial" pitchFamily="34" charset="0"/>
                        </a:rPr>
                        <a:t>i.e</a:t>
                      </a:r>
                      <a:r>
                        <a:rPr lang="en-GB" sz="1200" kern="1200" baseline="0" dirty="0" smtClean="0">
                          <a:solidFill>
                            <a:schemeClr val="tx1"/>
                          </a:solidFill>
                          <a:latin typeface="Arial" pitchFamily="34" charset="0"/>
                          <a:ea typeface="+mn-ea"/>
                          <a:cs typeface="Arial" pitchFamily="34" charset="0"/>
                        </a:rPr>
                        <a:t> Harmonised Repair you need to indicate this within the ‘</a:t>
                      </a:r>
                      <a:r>
                        <a:rPr lang="en-GB" sz="1200" kern="1200" baseline="0" dirty="0" err="1" smtClean="0">
                          <a:solidFill>
                            <a:schemeClr val="tx1"/>
                          </a:solidFill>
                          <a:latin typeface="Arial" pitchFamily="34" charset="0"/>
                          <a:ea typeface="+mn-ea"/>
                          <a:cs typeface="Arial" pitchFamily="34" charset="0"/>
                        </a:rPr>
                        <a:t>OrderRevisedServiceLevel</a:t>
                      </a:r>
                      <a:r>
                        <a:rPr lang="en-GB" sz="1200" kern="1200" baseline="0" dirty="0" smtClean="0">
                          <a:solidFill>
                            <a:schemeClr val="tx1"/>
                          </a:solidFill>
                          <a:latin typeface="Arial" pitchFamily="34" charset="0"/>
                          <a:ea typeface="+mn-ea"/>
                          <a:cs typeface="Arial" pitchFamily="34" charset="0"/>
                        </a:rPr>
                        <a:t>’ [1 Character] field with a ‘Y’.</a:t>
                      </a:r>
                    </a:p>
                  </a:txBody>
                  <a:tcPr marT="45712" marB="45712"/>
                </a:tc>
              </a:tr>
            </a:tbl>
          </a:graphicData>
        </a:graphic>
      </p:graphicFrame>
      <p:sp>
        <p:nvSpPr>
          <p:cNvPr id="7" name="TextBox 6"/>
          <p:cNvSpPr txBox="1"/>
          <p:nvPr/>
        </p:nvSpPr>
        <p:spPr>
          <a:xfrm>
            <a:off x="8962164" y="6611112"/>
            <a:ext cx="190980" cy="246888"/>
          </a:xfrm>
          <a:prstGeom prst="rect">
            <a:avLst/>
          </a:prstGeom>
          <a:noFill/>
        </p:spPr>
        <p:txBody>
          <a:bodyPr wrap="square" lIns="0" tIns="0" rIns="0" bIns="0" rtlCol="0">
            <a:noAutofit/>
          </a:bodyPr>
          <a:lstStyle/>
          <a:p>
            <a:r>
              <a:rPr lang="en-GB" sz="1200" dirty="0" smtClean="0">
                <a:latin typeface="Arial" panose="020B0604020202020204" pitchFamily="34" charset="0"/>
                <a:cs typeface="Arial" panose="020B0604020202020204" pitchFamily="34" charset="0"/>
              </a:rPr>
              <a:t> 7</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0800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ltLang="en-US" dirty="0">
                <a:latin typeface="Arial" panose="020B0604020202020204" pitchFamily="34" charset="0"/>
                <a:ea typeface="ＭＳ Ｐゴシック" panose="020B0600070205080204" pitchFamily="34" charset="-128"/>
                <a:cs typeface="Arial" panose="020B0604020202020204" pitchFamily="34" charset="0"/>
              </a:rPr>
              <a:t>Point of </a:t>
            </a:r>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Distress</a:t>
            </a:r>
            <a:endParaRPr lang="en-GB" dirty="0"/>
          </a:p>
        </p:txBody>
      </p:sp>
      <p:sp>
        <p:nvSpPr>
          <p:cNvPr id="6" name="Text Placeholder 3"/>
          <p:cNvSpPr>
            <a:spLocks noGrp="1"/>
          </p:cNvSpPr>
          <p:nvPr>
            <p:ph type="body" sz="quarter" idx="10"/>
          </p:nvPr>
        </p:nvSpPr>
        <p:spPr/>
        <p:txBody>
          <a:bodyPr/>
          <a:lstStyle/>
          <a:p>
            <a:r>
              <a:rPr lang="en-GB" dirty="0"/>
              <a:t>Service Related </a:t>
            </a:r>
            <a:r>
              <a:rPr lang="en-GB" dirty="0" smtClean="0"/>
              <a:t>Information</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547375446"/>
              </p:ext>
            </p:extLst>
          </p:nvPr>
        </p:nvGraphicFramePr>
        <p:xfrm>
          <a:off x="238125" y="1399033"/>
          <a:ext cx="8658225" cy="5394546"/>
        </p:xfrm>
        <a:graphic>
          <a:graphicData uri="http://schemas.openxmlformats.org/drawingml/2006/table">
            <a:tbl>
              <a:tblPr firstRow="1" bandRow="1">
                <a:tableStyleId>{21E4AEA4-8DFA-4A89-87EB-49C32662AFE0}</a:tableStyleId>
              </a:tblPr>
              <a:tblGrid>
                <a:gridCol w="1438275"/>
                <a:gridCol w="7219950"/>
              </a:tblGrid>
              <a:tr h="329228">
                <a:tc>
                  <a:txBody>
                    <a:bodyPr/>
                    <a:lstStyle/>
                    <a:p>
                      <a:r>
                        <a:rPr lang="en-GB" sz="1600" dirty="0" smtClean="0">
                          <a:latin typeface="Arial" pitchFamily="34" charset="0"/>
                          <a:cs typeface="Arial" pitchFamily="34" charset="0"/>
                        </a:rPr>
                        <a:t>Subject</a:t>
                      </a:r>
                      <a:endParaRPr lang="en-GB" sz="1600" dirty="0">
                        <a:latin typeface="Arial" pitchFamily="34" charset="0"/>
                        <a:cs typeface="Arial" pitchFamily="34" charset="0"/>
                      </a:endParaRPr>
                    </a:p>
                  </a:txBody>
                  <a:tcPr marT="45691" marB="45691"/>
                </a:tc>
                <a:tc>
                  <a:txBody>
                    <a:bodyPr/>
                    <a:lstStyle/>
                    <a:p>
                      <a:r>
                        <a:rPr lang="en-GB" sz="1600" dirty="0" smtClean="0">
                          <a:latin typeface="Arial" pitchFamily="34" charset="0"/>
                          <a:cs typeface="Arial" pitchFamily="34" charset="0"/>
                        </a:rPr>
                        <a:t>Best Practice</a:t>
                      </a:r>
                      <a:endParaRPr lang="en-GB" sz="1600" dirty="0">
                        <a:latin typeface="Arial" pitchFamily="34" charset="0"/>
                        <a:cs typeface="Arial" pitchFamily="34" charset="0"/>
                      </a:endParaRPr>
                    </a:p>
                  </a:txBody>
                  <a:tcPr marT="45691" marB="45691"/>
                </a:tc>
              </a:tr>
              <a:tr h="127448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latin typeface="Arial" pitchFamily="34" charset="0"/>
                          <a:ea typeface="+mn-ea"/>
                          <a:cs typeface="Arial" pitchFamily="34" charset="0"/>
                        </a:rPr>
                        <a:t>Providing a</a:t>
                      </a:r>
                      <a:r>
                        <a:rPr lang="en-GB" sz="1200" b="1" kern="1200" baseline="0" dirty="0" smtClean="0">
                          <a:solidFill>
                            <a:schemeClr val="tx1"/>
                          </a:solidFill>
                          <a:latin typeface="Arial" pitchFamily="34" charset="0"/>
                          <a:ea typeface="+mn-ea"/>
                          <a:cs typeface="Arial" pitchFamily="34" charset="0"/>
                        </a:rPr>
                        <a:t> Short Description of the customers issue in their words</a:t>
                      </a:r>
                      <a:endParaRPr lang="en-GB" sz="1200" b="1" dirty="0" smtClean="0">
                        <a:solidFill>
                          <a:schemeClr val="tx1"/>
                        </a:solidFill>
                        <a:latin typeface="Arial" pitchFamily="34" charset="0"/>
                        <a:cs typeface="Arial" pitchFamily="34" charset="0"/>
                      </a:endParaRPr>
                    </a:p>
                  </a:txBody>
                  <a:tcPr marT="45697" marB="45697"/>
                </a:tc>
                <a:tc>
                  <a:txBody>
                    <a:bodyPr/>
                    <a:lstStyle/>
                    <a:p>
                      <a:pPr marL="0" marR="0" indent="0" algn="l" defTabSz="457200" rtl="0" eaLnBrk="1" fontAlgn="auto" latinLnBrk="0" hangingPunct="1">
                        <a:lnSpc>
                          <a:spcPct val="90000"/>
                        </a:lnSpc>
                        <a:spcBef>
                          <a:spcPct val="20000"/>
                        </a:spcBef>
                        <a:spcAft>
                          <a:spcPts val="0"/>
                        </a:spcAft>
                        <a:buClrTx/>
                        <a:buSzPct val="80000"/>
                        <a:buFontTx/>
                        <a:buNone/>
                        <a:tabLst/>
                        <a:defRPr/>
                      </a:pPr>
                      <a:r>
                        <a:rPr lang="en-GB" sz="1200" kern="1200" baseline="0" dirty="0" smtClean="0">
                          <a:solidFill>
                            <a:schemeClr val="tx1"/>
                          </a:solidFill>
                          <a:latin typeface="Arial" pitchFamily="34" charset="0"/>
                          <a:ea typeface="+mn-ea"/>
                          <a:cs typeface="Arial" pitchFamily="34" charset="0"/>
                        </a:rPr>
                        <a:t>Providing a short description of the issue, in the customers own words, needs to be provided in the ‘Short Description’ [80 Characters] field. This empowers the engineer to have an informed discussion with the customer as part of the ring ahead process, giving confidence that the engineer understands the customer’s issue and why they have been contacted to work on the customer’s service.</a:t>
                      </a:r>
                    </a:p>
                    <a:p>
                      <a:pPr marL="0" marR="0" indent="0" algn="l" defTabSz="457200" rtl="0" eaLnBrk="1" fontAlgn="auto" latinLnBrk="0" hangingPunct="1">
                        <a:lnSpc>
                          <a:spcPct val="90000"/>
                        </a:lnSpc>
                        <a:spcBef>
                          <a:spcPct val="20000"/>
                        </a:spcBef>
                        <a:spcAft>
                          <a:spcPts val="0"/>
                        </a:spcAft>
                        <a:buClrTx/>
                        <a:buSzPct val="80000"/>
                        <a:buFontTx/>
                        <a:buNone/>
                        <a:tabLst/>
                        <a:defRPr/>
                      </a:pPr>
                      <a:r>
                        <a:rPr lang="en-GB" sz="1200" kern="1200" baseline="0" dirty="0" smtClean="0">
                          <a:solidFill>
                            <a:schemeClr val="tx1"/>
                          </a:solidFill>
                          <a:latin typeface="Arial" pitchFamily="34" charset="0"/>
                          <a:ea typeface="+mn-ea"/>
                          <a:cs typeface="Arial" pitchFamily="34" charset="0"/>
                        </a:rPr>
                        <a:t>Examples are ‘the phone in the master bedroom no longer works’ or ‘unable to download xxx and my device is telling me its due to a broadband issue’ or ‘our front desk team are not receiving inbound calls and broadband is down’</a:t>
                      </a:r>
                    </a:p>
                  </a:txBody>
                  <a:tcPr marT="45697" marB="45697"/>
                </a:tc>
              </a:tr>
              <a:tr h="184993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latin typeface="Arial" pitchFamily="34" charset="0"/>
                          <a:ea typeface="+mn-ea"/>
                          <a:cs typeface="Arial" pitchFamily="34" charset="0"/>
                        </a:rPr>
                        <a:t>Providing</a:t>
                      </a:r>
                      <a:r>
                        <a:rPr lang="en-GB" sz="1200" b="1" kern="1200" baseline="0" dirty="0" smtClean="0">
                          <a:solidFill>
                            <a:schemeClr val="tx1"/>
                          </a:solidFill>
                          <a:latin typeface="Arial" pitchFamily="34" charset="0"/>
                          <a:ea typeface="+mn-ea"/>
                          <a:cs typeface="Arial" pitchFamily="34" charset="0"/>
                        </a:rPr>
                        <a:t> a Long Description of the Customers problem</a:t>
                      </a:r>
                      <a:endParaRPr lang="en-GB" sz="1200" b="1" kern="1200" dirty="0" smtClean="0">
                        <a:solidFill>
                          <a:schemeClr val="tx1"/>
                        </a:solidFill>
                        <a:latin typeface="Arial" pitchFamily="34" charset="0"/>
                        <a:ea typeface="+mn-ea"/>
                        <a:cs typeface="Arial" pitchFamily="34" charset="0"/>
                      </a:endParaRPr>
                    </a:p>
                  </a:txBody>
                  <a:tcPr marT="45697" marB="45697"/>
                </a:tc>
                <a:tc>
                  <a:txBody>
                    <a:bodyPr/>
                    <a:lstStyle/>
                    <a:p>
                      <a:pPr marL="0" marR="0" indent="0" algn="l" defTabSz="457200" rtl="0" eaLnBrk="1" fontAlgn="auto" latinLnBrk="0" hangingPunct="1">
                        <a:lnSpc>
                          <a:spcPct val="90000"/>
                        </a:lnSpc>
                        <a:spcBef>
                          <a:spcPct val="20000"/>
                        </a:spcBef>
                        <a:spcAft>
                          <a:spcPts val="0"/>
                        </a:spcAft>
                        <a:buClrTx/>
                        <a:buSzPct val="80000"/>
                        <a:buFontTx/>
                        <a:buNone/>
                        <a:tabLst/>
                        <a:defRPr/>
                      </a:pPr>
                      <a:r>
                        <a:rPr lang="en-GB" sz="1200" kern="1200" baseline="0" dirty="0" smtClean="0">
                          <a:solidFill>
                            <a:schemeClr val="tx1"/>
                          </a:solidFill>
                          <a:latin typeface="Arial" pitchFamily="34" charset="0"/>
                          <a:ea typeface="+mn-ea"/>
                          <a:cs typeface="Arial" pitchFamily="34" charset="0"/>
                        </a:rPr>
                        <a:t>Providing a long description of the issue, that is enriched with your service related information and the cumulative diagnostic information will enable our engineer to more effectively resolve the customers issue, this should be provided within the ‘Long Description’  [5000 Characters] field.</a:t>
                      </a:r>
                    </a:p>
                    <a:p>
                      <a:pPr marL="0" marR="0" indent="0" algn="l" defTabSz="457200" rtl="0" eaLnBrk="1" fontAlgn="auto" latinLnBrk="0" hangingPunct="1">
                        <a:lnSpc>
                          <a:spcPct val="90000"/>
                        </a:lnSpc>
                        <a:spcBef>
                          <a:spcPct val="20000"/>
                        </a:spcBef>
                        <a:spcAft>
                          <a:spcPts val="0"/>
                        </a:spcAft>
                        <a:buClrTx/>
                        <a:buSzPct val="80000"/>
                        <a:buFontTx/>
                        <a:buNone/>
                        <a:tabLst/>
                        <a:defRPr/>
                      </a:pPr>
                      <a:endParaRPr lang="en-GB" sz="1200" kern="1200" baseline="0" dirty="0" smtClean="0">
                        <a:solidFill>
                          <a:schemeClr val="tx1"/>
                        </a:solidFill>
                        <a:latin typeface="Arial" pitchFamily="34" charset="0"/>
                        <a:ea typeface="+mn-ea"/>
                        <a:cs typeface="Arial" pitchFamily="34" charset="0"/>
                      </a:endParaRPr>
                    </a:p>
                    <a:p>
                      <a:pPr marL="0" marR="0" indent="0" algn="l" defTabSz="457200" rtl="0" eaLnBrk="1" fontAlgn="auto" latinLnBrk="0" hangingPunct="1">
                        <a:lnSpc>
                          <a:spcPct val="90000"/>
                        </a:lnSpc>
                        <a:spcBef>
                          <a:spcPct val="20000"/>
                        </a:spcBef>
                        <a:spcAft>
                          <a:spcPts val="0"/>
                        </a:spcAft>
                        <a:buClrTx/>
                        <a:buSzPct val="80000"/>
                        <a:buFontTx/>
                        <a:buNone/>
                        <a:tabLst/>
                        <a:defRPr/>
                      </a:pPr>
                      <a:r>
                        <a:rPr lang="en-GB" sz="1200" kern="1200" baseline="0" dirty="0" smtClean="0">
                          <a:solidFill>
                            <a:schemeClr val="tx1"/>
                          </a:solidFill>
                          <a:latin typeface="Arial" pitchFamily="34" charset="0"/>
                          <a:ea typeface="+mn-ea"/>
                          <a:cs typeface="Arial" pitchFamily="34" charset="0"/>
                        </a:rPr>
                        <a:t>Any additional information you have captured concerning the customer issue and the history of the customers service, including any previous Non Openreach engineering visits obtained through structured questioning or through your own knowledge/diagnostics/service layer information, can also be provided in this field.</a:t>
                      </a:r>
                    </a:p>
                    <a:p>
                      <a:pPr marL="0" marR="0" indent="0" algn="l" defTabSz="457200" rtl="0" eaLnBrk="1" fontAlgn="auto" latinLnBrk="0" hangingPunct="1">
                        <a:lnSpc>
                          <a:spcPct val="90000"/>
                        </a:lnSpc>
                        <a:spcBef>
                          <a:spcPct val="20000"/>
                        </a:spcBef>
                        <a:spcAft>
                          <a:spcPts val="0"/>
                        </a:spcAft>
                        <a:buClrTx/>
                        <a:buSzPct val="80000"/>
                        <a:buFontTx/>
                        <a:buNone/>
                        <a:tabLst/>
                        <a:defRPr/>
                      </a:pPr>
                      <a:endParaRPr lang="en-GB" sz="1200" kern="1200" baseline="0" dirty="0" smtClean="0">
                        <a:solidFill>
                          <a:schemeClr val="tx1"/>
                        </a:solidFill>
                        <a:latin typeface="Arial" pitchFamily="34" charset="0"/>
                        <a:ea typeface="+mn-ea"/>
                        <a:cs typeface="Arial" pitchFamily="34" charset="0"/>
                      </a:endParaRPr>
                    </a:p>
                    <a:p>
                      <a:pPr marL="0" marR="0" indent="0" algn="l" defTabSz="457200" rtl="0" eaLnBrk="1" fontAlgn="auto" latinLnBrk="0" hangingPunct="1">
                        <a:lnSpc>
                          <a:spcPct val="90000"/>
                        </a:lnSpc>
                        <a:spcBef>
                          <a:spcPct val="20000"/>
                        </a:spcBef>
                        <a:spcAft>
                          <a:spcPts val="0"/>
                        </a:spcAft>
                        <a:buClrTx/>
                        <a:buSzPct val="80000"/>
                        <a:buFontTx/>
                        <a:buNone/>
                        <a:tabLst/>
                        <a:defRPr/>
                      </a:pPr>
                      <a:r>
                        <a:rPr lang="en-GB" sz="1200" kern="1200" baseline="0" dirty="0" smtClean="0">
                          <a:solidFill>
                            <a:schemeClr val="tx1"/>
                          </a:solidFill>
                          <a:latin typeface="Arial" pitchFamily="34" charset="0"/>
                          <a:ea typeface="+mn-ea"/>
                          <a:cs typeface="Arial" pitchFamily="34" charset="0"/>
                        </a:rPr>
                        <a:t>Further details of the type of information we would expect to see within this field (See - APPENDIX C)</a:t>
                      </a:r>
                      <a:endParaRPr lang="en-GB" sz="1200" kern="1200" dirty="0" smtClean="0">
                        <a:solidFill>
                          <a:schemeClr val="tx1"/>
                        </a:solidFill>
                        <a:latin typeface="Arial" pitchFamily="34" charset="0"/>
                        <a:ea typeface="+mn-ea"/>
                        <a:cs typeface="Arial" pitchFamily="34" charset="0"/>
                      </a:endParaRPr>
                    </a:p>
                  </a:txBody>
                  <a:tcPr marT="45697" marB="45697"/>
                </a:tc>
              </a:tr>
              <a:tr h="189559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latin typeface="Arial" pitchFamily="34" charset="0"/>
                          <a:ea typeface="+mn-ea"/>
                          <a:cs typeface="Arial" pitchFamily="34" charset="0"/>
                        </a:rPr>
                        <a:t>Providing a Fault Code</a:t>
                      </a:r>
                    </a:p>
                  </a:txBody>
                  <a:tcPr marT="45697" marB="45697"/>
                </a:tc>
                <a:tc>
                  <a:txBody>
                    <a:bodyPr/>
                    <a:lstStyle/>
                    <a:p>
                      <a:pPr marL="0" marR="0" indent="0" algn="l" defTabSz="457200" rtl="0" eaLnBrk="1" fontAlgn="auto" latinLnBrk="0" hangingPunct="1">
                        <a:lnSpc>
                          <a:spcPct val="90000"/>
                        </a:lnSpc>
                        <a:spcBef>
                          <a:spcPct val="20000"/>
                        </a:spcBef>
                        <a:spcAft>
                          <a:spcPts val="0"/>
                        </a:spcAft>
                        <a:buClrTx/>
                        <a:buSzPct val="80000"/>
                        <a:buFontTx/>
                        <a:buNone/>
                        <a:tabLst/>
                        <a:defRPr/>
                      </a:pPr>
                      <a:r>
                        <a:rPr lang="en-GB" sz="1200" kern="1200" baseline="0" dirty="0" smtClean="0">
                          <a:solidFill>
                            <a:schemeClr val="tx1"/>
                          </a:solidFill>
                          <a:latin typeface="Arial" pitchFamily="34" charset="0"/>
                          <a:ea typeface="+mn-ea"/>
                          <a:cs typeface="Arial" pitchFamily="34" charset="0"/>
                        </a:rPr>
                        <a:t>Once you have identified the appropriate fault category for the issue experienced by your customer, you can provide this 3 letter code within the Fault Code [4 Characters] field. (See - APPENDIX D). It is important to ensure that you have correctly categorised the fault as a number of these codes will drive a specific process to ensure you customer’s fault is resolved effectively, by the most appropriate resources within Openreach.</a:t>
                      </a:r>
                    </a:p>
                    <a:p>
                      <a:pPr marL="0" marR="0" indent="0" algn="l" defTabSz="457200" rtl="0" eaLnBrk="1" fontAlgn="auto" latinLnBrk="0" hangingPunct="1">
                        <a:lnSpc>
                          <a:spcPct val="90000"/>
                        </a:lnSpc>
                        <a:spcBef>
                          <a:spcPct val="20000"/>
                        </a:spcBef>
                        <a:spcAft>
                          <a:spcPts val="0"/>
                        </a:spcAft>
                        <a:buClrTx/>
                        <a:buSzPct val="80000"/>
                        <a:buFontTx/>
                        <a:buNone/>
                        <a:tabLst/>
                        <a:defRPr/>
                      </a:pPr>
                      <a:endParaRPr lang="en-GB" sz="1200" kern="1200" baseline="0" dirty="0" smtClean="0">
                        <a:solidFill>
                          <a:schemeClr val="tx1"/>
                        </a:solidFill>
                        <a:latin typeface="Arial" pitchFamily="34" charset="0"/>
                        <a:ea typeface="+mn-ea"/>
                        <a:cs typeface="Arial" pitchFamily="34" charset="0"/>
                      </a:endParaRPr>
                    </a:p>
                    <a:p>
                      <a:pPr marL="0" marR="0" indent="0" algn="l" defTabSz="457200" rtl="0" eaLnBrk="1" fontAlgn="auto" latinLnBrk="0" hangingPunct="1">
                        <a:lnSpc>
                          <a:spcPct val="90000"/>
                        </a:lnSpc>
                        <a:spcBef>
                          <a:spcPct val="20000"/>
                        </a:spcBef>
                        <a:spcAft>
                          <a:spcPts val="0"/>
                        </a:spcAft>
                        <a:buClrTx/>
                        <a:buSzPct val="80000"/>
                        <a:buFontTx/>
                        <a:buNone/>
                        <a:tabLst/>
                        <a:defRPr/>
                      </a:pPr>
                      <a:r>
                        <a:rPr lang="en-GB" sz="1200" b="1" kern="1200" baseline="0" dirty="0" smtClean="0">
                          <a:solidFill>
                            <a:schemeClr val="tx1"/>
                          </a:solidFill>
                          <a:latin typeface="Arial" pitchFamily="34" charset="0"/>
                          <a:ea typeface="+mn-ea"/>
                          <a:cs typeface="Arial" pitchFamily="34" charset="0"/>
                        </a:rPr>
                        <a:t>Please Note:</a:t>
                      </a:r>
                      <a:r>
                        <a:rPr lang="en-GB" sz="1200" kern="1200" baseline="0" dirty="0" smtClean="0">
                          <a:solidFill>
                            <a:schemeClr val="tx1"/>
                          </a:solidFill>
                          <a:latin typeface="Arial" pitchFamily="34" charset="0"/>
                          <a:ea typeface="+mn-ea"/>
                          <a:cs typeface="Arial" pitchFamily="34" charset="0"/>
                        </a:rPr>
                        <a:t> Damage Reports, specifically DRO (Damage Report Overhead) and DRU (Damage Report Underground) are explicitly used to indicate an incident that has resulted in damage to the Openreach network. We treat these reports very seriously and recognise that they may indicate a Health and Safety issue that requires our urgent attention and response.</a:t>
                      </a:r>
                      <a:endParaRPr lang="en-GB" sz="1800" kern="1200" dirty="0" smtClean="0">
                        <a:solidFill>
                          <a:schemeClr val="tx1"/>
                        </a:solidFill>
                        <a:effectLst/>
                        <a:latin typeface="+mn-lt"/>
                        <a:ea typeface="+mn-ea"/>
                        <a:cs typeface="+mn-cs"/>
                      </a:endParaRPr>
                    </a:p>
                  </a:txBody>
                  <a:tcPr marT="45697" marB="45697"/>
                </a:tc>
              </a:tr>
            </a:tbl>
          </a:graphicData>
        </a:graphic>
      </p:graphicFrame>
      <p:sp>
        <p:nvSpPr>
          <p:cNvPr id="7" name="TextBox 6"/>
          <p:cNvSpPr txBox="1"/>
          <p:nvPr/>
        </p:nvSpPr>
        <p:spPr>
          <a:xfrm>
            <a:off x="8962164" y="6611112"/>
            <a:ext cx="190980" cy="246888"/>
          </a:xfrm>
          <a:prstGeom prst="rect">
            <a:avLst/>
          </a:prstGeom>
          <a:noFill/>
        </p:spPr>
        <p:txBody>
          <a:bodyPr wrap="square" lIns="0" tIns="0" rIns="0" bIns="0" rtlCol="0">
            <a:noAutofit/>
          </a:bodyPr>
          <a:lstStyle/>
          <a:p>
            <a:r>
              <a:rPr lang="en-GB" sz="1200" dirty="0" smtClean="0">
                <a:latin typeface="Arial" panose="020B0604020202020204" pitchFamily="34" charset="0"/>
                <a:cs typeface="Arial" panose="020B0604020202020204" pitchFamily="34" charset="0"/>
              </a:rPr>
              <a:t> 8</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5566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ltLang="en-US" dirty="0">
                <a:latin typeface="Arial" panose="020B0604020202020204" pitchFamily="34" charset="0"/>
                <a:ea typeface="ＭＳ Ｐゴシック" panose="020B0600070205080204" pitchFamily="34" charset="-128"/>
                <a:cs typeface="Arial" panose="020B0604020202020204" pitchFamily="34" charset="0"/>
              </a:rPr>
              <a:t>Point of </a:t>
            </a:r>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Distress</a:t>
            </a:r>
            <a:endParaRPr lang="en-GB" dirty="0"/>
          </a:p>
        </p:txBody>
      </p:sp>
      <p:sp>
        <p:nvSpPr>
          <p:cNvPr id="6" name="Text Placeholder 3"/>
          <p:cNvSpPr>
            <a:spLocks noGrp="1"/>
          </p:cNvSpPr>
          <p:nvPr>
            <p:ph type="body" sz="quarter" idx="10"/>
          </p:nvPr>
        </p:nvSpPr>
        <p:spPr/>
        <p:txBody>
          <a:bodyPr/>
          <a:lstStyle/>
          <a:p>
            <a:r>
              <a:rPr lang="en-GB" dirty="0"/>
              <a:t>Service Related </a:t>
            </a:r>
            <a:r>
              <a:rPr lang="en-GB" dirty="0" smtClean="0"/>
              <a:t>Information</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147251542"/>
              </p:ext>
            </p:extLst>
          </p:nvPr>
        </p:nvGraphicFramePr>
        <p:xfrm>
          <a:off x="238125" y="1399033"/>
          <a:ext cx="8658225" cy="5409536"/>
        </p:xfrm>
        <a:graphic>
          <a:graphicData uri="http://schemas.openxmlformats.org/drawingml/2006/table">
            <a:tbl>
              <a:tblPr firstRow="1" bandRow="1">
                <a:tableStyleId>{21E4AEA4-8DFA-4A89-87EB-49C32662AFE0}</a:tableStyleId>
              </a:tblPr>
              <a:tblGrid>
                <a:gridCol w="1438275"/>
                <a:gridCol w="7219950"/>
              </a:tblGrid>
              <a:tr h="330372">
                <a:tc>
                  <a:txBody>
                    <a:bodyPr/>
                    <a:lstStyle/>
                    <a:p>
                      <a:r>
                        <a:rPr lang="en-GB" sz="1600" dirty="0" smtClean="0">
                          <a:latin typeface="Arial" pitchFamily="34" charset="0"/>
                          <a:cs typeface="Arial" pitchFamily="34" charset="0"/>
                        </a:rPr>
                        <a:t>Subject</a:t>
                      </a:r>
                      <a:endParaRPr lang="en-GB" sz="1600" dirty="0">
                        <a:latin typeface="Arial" pitchFamily="34" charset="0"/>
                        <a:cs typeface="Arial" pitchFamily="34" charset="0"/>
                      </a:endParaRPr>
                    </a:p>
                  </a:txBody>
                  <a:tcPr marT="45691" marB="45691"/>
                </a:tc>
                <a:tc>
                  <a:txBody>
                    <a:bodyPr/>
                    <a:lstStyle/>
                    <a:p>
                      <a:r>
                        <a:rPr lang="en-GB" sz="1600" dirty="0" smtClean="0">
                          <a:latin typeface="Arial" pitchFamily="34" charset="0"/>
                          <a:cs typeface="Arial" pitchFamily="34" charset="0"/>
                        </a:rPr>
                        <a:t>Best Practice</a:t>
                      </a:r>
                      <a:endParaRPr lang="en-GB" sz="1600" dirty="0">
                        <a:latin typeface="Arial" pitchFamily="34" charset="0"/>
                        <a:cs typeface="Arial" pitchFamily="34" charset="0"/>
                      </a:endParaRPr>
                    </a:p>
                  </a:txBody>
                  <a:tcPr marT="45691" marB="45691"/>
                </a:tc>
              </a:tr>
              <a:tr h="234299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latin typeface="Arial" pitchFamily="34" charset="0"/>
                          <a:ea typeface="+mn-ea"/>
                          <a:cs typeface="Arial" pitchFamily="34" charset="0"/>
                        </a:rPr>
                        <a:t>Providing</a:t>
                      </a:r>
                      <a:r>
                        <a:rPr lang="en-GB" sz="1200" b="1" kern="1200" baseline="0" dirty="0" smtClean="0">
                          <a:solidFill>
                            <a:schemeClr val="tx1"/>
                          </a:solidFill>
                          <a:latin typeface="Arial" pitchFamily="34" charset="0"/>
                          <a:ea typeface="+mn-ea"/>
                          <a:cs typeface="Arial" pitchFamily="34" charset="0"/>
                        </a:rPr>
                        <a:t> Test Information</a:t>
                      </a:r>
                      <a:endParaRPr lang="en-GB" sz="1200" b="1" kern="1200" dirty="0" smtClean="0">
                        <a:solidFill>
                          <a:schemeClr val="tx1"/>
                        </a:solidFill>
                        <a:latin typeface="Arial" pitchFamily="34" charset="0"/>
                        <a:ea typeface="+mn-ea"/>
                        <a:cs typeface="Arial" pitchFamily="34" charset="0"/>
                      </a:endParaRPr>
                    </a:p>
                  </a:txBody>
                  <a:tcPr marT="45694" marB="45694"/>
                </a:tc>
                <a:tc>
                  <a:txBody>
                    <a:bodyPr/>
                    <a:lstStyle/>
                    <a:p>
                      <a:pPr marL="0" marR="0" indent="0" algn="l" defTabSz="457200" rtl="0" eaLnBrk="1" fontAlgn="auto" latinLnBrk="0" hangingPunct="1">
                        <a:lnSpc>
                          <a:spcPct val="90000"/>
                        </a:lnSpc>
                        <a:spcBef>
                          <a:spcPct val="20000"/>
                        </a:spcBef>
                        <a:spcAft>
                          <a:spcPts val="0"/>
                        </a:spcAft>
                        <a:buClrTx/>
                        <a:buSzPct val="80000"/>
                        <a:buFontTx/>
                        <a:buNone/>
                        <a:tabLst/>
                        <a:defRPr/>
                      </a:pPr>
                      <a:r>
                        <a:rPr lang="en-GB" sz="1200" kern="1200" baseline="0" dirty="0" smtClean="0">
                          <a:solidFill>
                            <a:schemeClr val="tx1"/>
                          </a:solidFill>
                          <a:latin typeface="Arial" pitchFamily="34" charset="0"/>
                          <a:ea typeface="+mn-ea"/>
                          <a:cs typeface="Arial" pitchFamily="34" charset="0"/>
                        </a:rPr>
                        <a:t>Once you have completed your structured questions and own tests, it is important to run the appropriate tests with Openreach to establish the most effective channel to manage your customers issue. Once you have decided that you wish Openreach to progress with the issue resolution, you should provide the reference number of the test you have conducted within the ‘</a:t>
                      </a:r>
                      <a:r>
                        <a:rPr lang="en-GB" sz="1200" kern="1200" baseline="0" dirty="0" err="1" smtClean="0">
                          <a:solidFill>
                            <a:schemeClr val="tx1"/>
                          </a:solidFill>
                          <a:latin typeface="Arial" pitchFamily="34" charset="0"/>
                          <a:ea typeface="+mn-ea"/>
                          <a:cs typeface="Arial" pitchFamily="34" charset="0"/>
                        </a:rPr>
                        <a:t>TestReference</a:t>
                      </a:r>
                      <a:r>
                        <a:rPr lang="en-GB" sz="1200" kern="1200" baseline="0" dirty="0" smtClean="0">
                          <a:solidFill>
                            <a:schemeClr val="tx1"/>
                          </a:solidFill>
                          <a:latin typeface="Arial" pitchFamily="34" charset="0"/>
                          <a:ea typeface="+mn-ea"/>
                          <a:cs typeface="Arial" pitchFamily="34" charset="0"/>
                        </a:rPr>
                        <a:t>’ [64 Characters] field.</a:t>
                      </a:r>
                    </a:p>
                    <a:p>
                      <a:pPr marL="0" marR="0" indent="0" algn="l" defTabSz="457200" rtl="0" eaLnBrk="1" fontAlgn="auto" latinLnBrk="0" hangingPunct="1">
                        <a:lnSpc>
                          <a:spcPct val="90000"/>
                        </a:lnSpc>
                        <a:spcBef>
                          <a:spcPct val="20000"/>
                        </a:spcBef>
                        <a:spcAft>
                          <a:spcPts val="0"/>
                        </a:spcAft>
                        <a:buClrTx/>
                        <a:buSzPct val="80000"/>
                        <a:buFontTx/>
                        <a:buNone/>
                        <a:tabLst/>
                        <a:defRPr/>
                      </a:pPr>
                      <a:endParaRPr lang="en-GB" sz="1200" kern="1200" baseline="0" dirty="0" smtClean="0">
                        <a:solidFill>
                          <a:schemeClr val="tx1"/>
                        </a:solidFill>
                        <a:latin typeface="Arial" pitchFamily="34" charset="0"/>
                        <a:ea typeface="+mn-ea"/>
                        <a:cs typeface="Arial" pitchFamily="34" charset="0"/>
                      </a:endParaRPr>
                    </a:p>
                    <a:p>
                      <a:pPr marL="0" marR="0" indent="0" algn="l" defTabSz="457200" rtl="0" eaLnBrk="1" fontAlgn="auto" latinLnBrk="0" hangingPunct="1">
                        <a:lnSpc>
                          <a:spcPct val="90000"/>
                        </a:lnSpc>
                        <a:spcBef>
                          <a:spcPct val="20000"/>
                        </a:spcBef>
                        <a:spcAft>
                          <a:spcPts val="0"/>
                        </a:spcAft>
                        <a:buClrTx/>
                        <a:buSzPct val="80000"/>
                        <a:buFontTx/>
                        <a:buNone/>
                        <a:tabLst/>
                        <a:defRPr/>
                      </a:pPr>
                      <a:r>
                        <a:rPr lang="en-GB" sz="1200" kern="1200" baseline="0" dirty="0" smtClean="0">
                          <a:solidFill>
                            <a:schemeClr val="tx1"/>
                          </a:solidFill>
                          <a:latin typeface="Arial" pitchFamily="34" charset="0"/>
                          <a:ea typeface="+mn-ea"/>
                          <a:cs typeface="Arial" pitchFamily="34" charset="0"/>
                        </a:rPr>
                        <a:t>If the fault is of a nature that would not require a test to be run, e.g. External ‘Damage’ you can provide the appropriate value within the ‘</a:t>
                      </a:r>
                      <a:r>
                        <a:rPr lang="en-GB" sz="1200" kern="1200" baseline="0" dirty="0" err="1" smtClean="0">
                          <a:solidFill>
                            <a:schemeClr val="tx1"/>
                          </a:solidFill>
                          <a:latin typeface="Arial" pitchFamily="34" charset="0"/>
                          <a:ea typeface="+mn-ea"/>
                          <a:cs typeface="Arial" pitchFamily="34" charset="0"/>
                        </a:rPr>
                        <a:t>NoTestReason</a:t>
                      </a:r>
                      <a:r>
                        <a:rPr lang="en-GB" sz="1200" kern="1200" baseline="0" dirty="0" smtClean="0">
                          <a:solidFill>
                            <a:schemeClr val="tx1"/>
                          </a:solidFill>
                          <a:latin typeface="Arial" pitchFamily="34" charset="0"/>
                          <a:ea typeface="+mn-ea"/>
                          <a:cs typeface="Arial" pitchFamily="34" charset="0"/>
                        </a:rPr>
                        <a:t>’ [80 Characters] field. This is also applicable when you experience issues running the appropriate Openreach tests. </a:t>
                      </a:r>
                    </a:p>
                    <a:p>
                      <a:pPr marL="0" marR="0" indent="0" algn="l" defTabSz="457200" rtl="0" eaLnBrk="1" fontAlgn="auto" latinLnBrk="0" hangingPunct="1">
                        <a:lnSpc>
                          <a:spcPct val="90000"/>
                        </a:lnSpc>
                        <a:spcBef>
                          <a:spcPct val="20000"/>
                        </a:spcBef>
                        <a:spcAft>
                          <a:spcPts val="0"/>
                        </a:spcAft>
                        <a:buClrTx/>
                        <a:buSzPct val="80000"/>
                        <a:buFontTx/>
                        <a:buNone/>
                        <a:tabLst/>
                        <a:defRPr/>
                      </a:pPr>
                      <a:endParaRPr lang="en-GB" sz="1200" kern="1200" baseline="0" dirty="0" smtClean="0">
                        <a:solidFill>
                          <a:schemeClr val="tx1"/>
                        </a:solidFill>
                        <a:latin typeface="Arial" pitchFamily="34" charset="0"/>
                        <a:ea typeface="+mn-ea"/>
                        <a:cs typeface="Arial" pitchFamily="34" charset="0"/>
                      </a:endParaRPr>
                    </a:p>
                    <a:p>
                      <a:pPr marL="0" marR="0" indent="0" algn="l" defTabSz="457200" rtl="0" eaLnBrk="1" fontAlgn="auto" latinLnBrk="0" hangingPunct="1">
                        <a:lnSpc>
                          <a:spcPct val="90000"/>
                        </a:lnSpc>
                        <a:spcBef>
                          <a:spcPct val="20000"/>
                        </a:spcBef>
                        <a:spcAft>
                          <a:spcPts val="0"/>
                        </a:spcAft>
                        <a:buClrTx/>
                        <a:buSzPct val="80000"/>
                        <a:buFontTx/>
                        <a:buNone/>
                        <a:tabLst/>
                        <a:defRPr/>
                      </a:pPr>
                      <a:r>
                        <a:rPr lang="en-GB" sz="1200" kern="1200" baseline="0" dirty="0" smtClean="0">
                          <a:solidFill>
                            <a:schemeClr val="tx1"/>
                          </a:solidFill>
                          <a:latin typeface="Arial" pitchFamily="34" charset="0"/>
                          <a:ea typeface="+mn-ea"/>
                          <a:cs typeface="Arial" pitchFamily="34" charset="0"/>
                        </a:rPr>
                        <a:t>If the line test comes back as the line is testing OK, we have a range of test products that you can select to drive a specific customer experience journey (process) to resolve your customer’s issue, once you have selected the appropriate test product you can provide this within the ‘</a:t>
                      </a:r>
                      <a:r>
                        <a:rPr lang="en-GB" sz="1200" kern="1200" baseline="0" dirty="0" err="1" smtClean="0">
                          <a:solidFill>
                            <a:schemeClr val="tx1"/>
                          </a:solidFill>
                          <a:latin typeface="Arial" pitchFamily="34" charset="0"/>
                          <a:ea typeface="+mn-ea"/>
                          <a:cs typeface="Arial" pitchFamily="34" charset="0"/>
                        </a:rPr>
                        <a:t>TestProduct</a:t>
                      </a:r>
                      <a:r>
                        <a:rPr lang="en-GB" sz="1200" kern="1200" baseline="0" dirty="0" smtClean="0">
                          <a:solidFill>
                            <a:schemeClr val="tx1"/>
                          </a:solidFill>
                          <a:latin typeface="Arial" pitchFamily="34" charset="0"/>
                          <a:ea typeface="+mn-ea"/>
                          <a:cs typeface="Arial" pitchFamily="34" charset="0"/>
                        </a:rPr>
                        <a:t>’ [80 Characters] field.</a:t>
                      </a:r>
                    </a:p>
                  </a:txBody>
                  <a:tcPr marT="45694" marB="45694"/>
                </a:tc>
              </a:tr>
              <a:tr h="81100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dirty="0" smtClean="0">
                          <a:solidFill>
                            <a:schemeClr val="tx1"/>
                          </a:solidFill>
                          <a:latin typeface="Arial" pitchFamily="34" charset="0"/>
                          <a:cs typeface="Arial" pitchFamily="34" charset="0"/>
                        </a:rPr>
                        <a:t>Providing a Test</a:t>
                      </a:r>
                      <a:r>
                        <a:rPr lang="en-GB" sz="1200" b="1" baseline="0" dirty="0" smtClean="0">
                          <a:solidFill>
                            <a:schemeClr val="tx1"/>
                          </a:solidFill>
                          <a:latin typeface="Arial" pitchFamily="34" charset="0"/>
                          <a:cs typeface="Arial" pitchFamily="34" charset="0"/>
                        </a:rPr>
                        <a:t> Account User Name and Password</a:t>
                      </a:r>
                      <a:endParaRPr lang="en-GB" sz="1200" b="1" dirty="0" smtClean="0">
                        <a:solidFill>
                          <a:schemeClr val="tx1"/>
                        </a:solidFill>
                        <a:latin typeface="Arial" pitchFamily="34" charset="0"/>
                        <a:cs typeface="Arial" pitchFamily="34" charset="0"/>
                      </a:endParaRPr>
                    </a:p>
                  </a:txBody>
                  <a:tcPr marT="45694" marB="45694"/>
                </a:tc>
                <a:tc>
                  <a:txBody>
                    <a:bodyPr/>
                    <a:lstStyle/>
                    <a:p>
                      <a:pPr marL="0" marR="0" indent="0" algn="l" defTabSz="457200" rtl="0" eaLnBrk="1" fontAlgn="auto" latinLnBrk="0" hangingPunct="1">
                        <a:lnSpc>
                          <a:spcPct val="90000"/>
                        </a:lnSpc>
                        <a:spcBef>
                          <a:spcPct val="20000"/>
                        </a:spcBef>
                        <a:spcAft>
                          <a:spcPts val="0"/>
                        </a:spcAft>
                        <a:buClrTx/>
                        <a:buSzPct val="80000"/>
                        <a:buFontTx/>
                        <a:buNone/>
                        <a:tabLst/>
                        <a:defRPr/>
                      </a:pPr>
                      <a:r>
                        <a:rPr lang="en-GB" sz="1200" kern="1200" baseline="0" dirty="0" smtClean="0">
                          <a:solidFill>
                            <a:schemeClr val="tx1"/>
                          </a:solidFill>
                          <a:latin typeface="Arial" pitchFamily="34" charset="0"/>
                          <a:ea typeface="+mn-ea"/>
                          <a:cs typeface="Arial" pitchFamily="34" charset="0"/>
                        </a:rPr>
                        <a:t>When raising a fault into Openreach to resolve an issue with your broadband services, you can provide the test account, test user name, test password, IP and URL details to our engineers that will enable them to test the service you are providing to your customer, these can be provided within the ‘</a:t>
                      </a:r>
                      <a:r>
                        <a:rPr lang="en-GB" sz="1200" kern="1200" baseline="0" dirty="0" err="1" smtClean="0">
                          <a:solidFill>
                            <a:schemeClr val="tx1"/>
                          </a:solidFill>
                          <a:latin typeface="Arial" pitchFamily="34" charset="0"/>
                          <a:ea typeface="+mn-ea"/>
                          <a:cs typeface="Arial" pitchFamily="34" charset="0"/>
                        </a:rPr>
                        <a:t>TestAccountDetails</a:t>
                      </a:r>
                      <a:r>
                        <a:rPr lang="en-GB" sz="1200" kern="1200" baseline="0" dirty="0" smtClean="0">
                          <a:solidFill>
                            <a:schemeClr val="tx1"/>
                          </a:solidFill>
                          <a:latin typeface="Arial" pitchFamily="34" charset="0"/>
                          <a:ea typeface="+mn-ea"/>
                          <a:cs typeface="Arial" pitchFamily="34" charset="0"/>
                        </a:rPr>
                        <a:t>’ {255 Characters] field.</a:t>
                      </a:r>
                    </a:p>
                  </a:txBody>
                  <a:tcPr marT="45694" marB="45694"/>
                </a:tc>
              </a:tr>
              <a:tr h="187401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baseline="0" dirty="0" smtClean="0">
                          <a:solidFill>
                            <a:schemeClr val="tx1"/>
                          </a:solidFill>
                          <a:latin typeface="Arial" pitchFamily="34" charset="0"/>
                          <a:ea typeface="+mn-ea"/>
                          <a:cs typeface="Arial" pitchFamily="34" charset="0"/>
                        </a:rPr>
                        <a:t>Providing your Agreement to Additional Charges</a:t>
                      </a:r>
                      <a:endParaRPr lang="en-GB" sz="1200" b="1" dirty="0" smtClean="0">
                        <a:solidFill>
                          <a:schemeClr val="tx1"/>
                        </a:solidFill>
                        <a:latin typeface="Arial" pitchFamily="34" charset="0"/>
                        <a:cs typeface="Arial" pitchFamily="34" charset="0"/>
                      </a:endParaRPr>
                    </a:p>
                  </a:txBody>
                  <a:tcPr marT="45694" marB="45694"/>
                </a:tc>
                <a:tc>
                  <a:txBody>
                    <a:bodyPr/>
                    <a:lstStyle/>
                    <a:p>
                      <a:pPr marL="0" marR="0" indent="0" algn="l" defTabSz="457200" rtl="0" eaLnBrk="1" fontAlgn="auto" latinLnBrk="0" hangingPunct="1">
                        <a:lnSpc>
                          <a:spcPct val="90000"/>
                        </a:lnSpc>
                        <a:spcBef>
                          <a:spcPct val="20000"/>
                        </a:spcBef>
                        <a:spcAft>
                          <a:spcPts val="0"/>
                        </a:spcAft>
                        <a:buClrTx/>
                        <a:buSzPct val="80000"/>
                        <a:buFontTx/>
                        <a:buNone/>
                        <a:tabLst/>
                        <a:defRPr/>
                      </a:pPr>
                      <a:r>
                        <a:rPr lang="en-GB" sz="1200" kern="1200" baseline="0" dirty="0" smtClean="0">
                          <a:solidFill>
                            <a:schemeClr val="tx1"/>
                          </a:solidFill>
                          <a:latin typeface="Arial" pitchFamily="34" charset="0"/>
                          <a:ea typeface="+mn-ea"/>
                          <a:cs typeface="Arial" pitchFamily="34" charset="0"/>
                        </a:rPr>
                        <a:t>There are a range of fields that enable you to manage your customer experience and potential associated costs. You can indicate the upper level of time related charge banding within the ‘</a:t>
                      </a:r>
                      <a:r>
                        <a:rPr lang="en-GB" sz="1200" kern="1200" baseline="0" dirty="0" err="1" smtClean="0">
                          <a:solidFill>
                            <a:schemeClr val="tx1"/>
                          </a:solidFill>
                          <a:latin typeface="Arial" pitchFamily="34" charset="0"/>
                          <a:ea typeface="+mn-ea"/>
                          <a:cs typeface="Arial" pitchFamily="34" charset="0"/>
                        </a:rPr>
                        <a:t>UpperTRCBand</a:t>
                      </a:r>
                      <a:r>
                        <a:rPr lang="en-GB" sz="1200" kern="1200" baseline="0" dirty="0" smtClean="0">
                          <a:solidFill>
                            <a:schemeClr val="tx1"/>
                          </a:solidFill>
                          <a:latin typeface="Arial" pitchFamily="34" charset="0"/>
                          <a:ea typeface="+mn-ea"/>
                          <a:cs typeface="Arial" pitchFamily="34" charset="0"/>
                        </a:rPr>
                        <a:t>’ [1 Character] with a range value from 0-4, pre-authorising the engineering time to complete additional work to restore your customers services, this can be provided within.</a:t>
                      </a:r>
                    </a:p>
                    <a:p>
                      <a:pPr marL="0" marR="0" indent="0" algn="l" defTabSz="457200" rtl="0" eaLnBrk="1" fontAlgn="auto" latinLnBrk="0" hangingPunct="1">
                        <a:lnSpc>
                          <a:spcPct val="90000"/>
                        </a:lnSpc>
                        <a:spcBef>
                          <a:spcPct val="20000"/>
                        </a:spcBef>
                        <a:spcAft>
                          <a:spcPts val="0"/>
                        </a:spcAft>
                        <a:buClrTx/>
                        <a:buSzPct val="80000"/>
                        <a:buFontTx/>
                        <a:buNone/>
                        <a:tabLst/>
                        <a:defRPr/>
                      </a:pPr>
                      <a:endParaRPr lang="en-GB" sz="1200" kern="1200" baseline="0" dirty="0" smtClean="0">
                        <a:solidFill>
                          <a:schemeClr val="tx1"/>
                        </a:solidFill>
                        <a:latin typeface="Arial" pitchFamily="34" charset="0"/>
                        <a:ea typeface="+mn-ea"/>
                        <a:cs typeface="Arial" pitchFamily="34" charset="0"/>
                      </a:endParaRPr>
                    </a:p>
                    <a:p>
                      <a:pPr marL="0" marR="0" indent="0" algn="l" defTabSz="457200" rtl="0" eaLnBrk="1" fontAlgn="auto" latinLnBrk="0" hangingPunct="1">
                        <a:lnSpc>
                          <a:spcPct val="90000"/>
                        </a:lnSpc>
                        <a:spcBef>
                          <a:spcPct val="20000"/>
                        </a:spcBef>
                        <a:spcAft>
                          <a:spcPts val="0"/>
                        </a:spcAft>
                        <a:buClrTx/>
                        <a:buSzPct val="80000"/>
                        <a:buFontTx/>
                        <a:buNone/>
                        <a:tabLst/>
                        <a:defRPr/>
                      </a:pPr>
                      <a:r>
                        <a:rPr lang="en-GB" sz="1200" kern="1200" baseline="0" dirty="0" smtClean="0">
                          <a:solidFill>
                            <a:schemeClr val="tx1"/>
                          </a:solidFill>
                          <a:latin typeface="Arial" pitchFamily="34" charset="0"/>
                          <a:ea typeface="+mn-ea"/>
                          <a:cs typeface="Arial" pitchFamily="34" charset="0"/>
                        </a:rPr>
                        <a:t>You can then pre-authorise additional charges for premium services and notify this within the ‘</a:t>
                      </a:r>
                      <a:r>
                        <a:rPr lang="en-GB" sz="1200" kern="1200" baseline="0" dirty="0" err="1" smtClean="0">
                          <a:solidFill>
                            <a:schemeClr val="tx1"/>
                          </a:solidFill>
                          <a:latin typeface="Arial" pitchFamily="34" charset="0"/>
                          <a:ea typeface="+mn-ea"/>
                          <a:cs typeface="Arial" pitchFamily="34" charset="0"/>
                        </a:rPr>
                        <a:t>AcceptAdditionalCharges</a:t>
                      </a:r>
                      <a:r>
                        <a:rPr lang="en-GB" sz="1200" kern="1200" baseline="0" dirty="0" smtClean="0">
                          <a:solidFill>
                            <a:schemeClr val="tx1"/>
                          </a:solidFill>
                          <a:latin typeface="Arial" pitchFamily="34" charset="0"/>
                          <a:ea typeface="+mn-ea"/>
                          <a:cs typeface="Arial" pitchFamily="34" charset="0"/>
                        </a:rPr>
                        <a:t>’ [1 Character] field with a ‘Y’. When you chose one of these premium services, i.e. expedite or chargeable appointment, you will need to indicate that you agree to the terms and conditions and additional charges by completing the ‘</a:t>
                      </a:r>
                      <a:r>
                        <a:rPr lang="en-GB" sz="1200" kern="1200" baseline="0" dirty="0" err="1" smtClean="0">
                          <a:solidFill>
                            <a:schemeClr val="tx1"/>
                          </a:solidFill>
                          <a:latin typeface="Arial" pitchFamily="34" charset="0"/>
                          <a:ea typeface="+mn-ea"/>
                          <a:cs typeface="Arial" pitchFamily="34" charset="0"/>
                        </a:rPr>
                        <a:t>AcceptTermsAndConditionsCharges</a:t>
                      </a:r>
                      <a:r>
                        <a:rPr lang="en-GB" sz="1200" kern="1200" baseline="0" dirty="0" smtClean="0">
                          <a:solidFill>
                            <a:schemeClr val="tx1"/>
                          </a:solidFill>
                          <a:latin typeface="Arial" pitchFamily="34" charset="0"/>
                          <a:ea typeface="+mn-ea"/>
                          <a:cs typeface="Arial" pitchFamily="34" charset="0"/>
                        </a:rPr>
                        <a:t>’ [1 Character] field with a ‘Y’.</a:t>
                      </a:r>
                      <a:endParaRPr lang="en-GB" sz="1800" kern="1200" dirty="0" smtClean="0">
                        <a:solidFill>
                          <a:schemeClr val="tx1"/>
                        </a:solidFill>
                        <a:effectLst/>
                        <a:latin typeface="+mn-lt"/>
                        <a:ea typeface="+mn-ea"/>
                        <a:cs typeface="+mn-cs"/>
                      </a:endParaRPr>
                    </a:p>
                  </a:txBody>
                  <a:tcPr marT="45694" marB="45694"/>
                </a:tc>
              </a:tr>
            </a:tbl>
          </a:graphicData>
        </a:graphic>
      </p:graphicFrame>
      <p:sp>
        <p:nvSpPr>
          <p:cNvPr id="7" name="TextBox 6"/>
          <p:cNvSpPr txBox="1"/>
          <p:nvPr/>
        </p:nvSpPr>
        <p:spPr>
          <a:xfrm>
            <a:off x="8962164" y="6611112"/>
            <a:ext cx="190980" cy="246888"/>
          </a:xfrm>
          <a:prstGeom prst="rect">
            <a:avLst/>
          </a:prstGeom>
          <a:noFill/>
        </p:spPr>
        <p:txBody>
          <a:bodyPr wrap="square" lIns="0" tIns="0" rIns="0" bIns="0" rtlCol="0">
            <a:noAutofit/>
          </a:bodyPr>
          <a:lstStyle/>
          <a:p>
            <a:r>
              <a:rPr lang="en-GB" sz="1200" dirty="0" smtClean="0">
                <a:latin typeface="Arial" panose="020B0604020202020204" pitchFamily="34" charset="0"/>
                <a:cs typeface="Arial" panose="020B0604020202020204" pitchFamily="34" charset="0"/>
              </a:rPr>
              <a:t> 9</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5276056"/>
      </p:ext>
    </p:extLst>
  </p:cSld>
  <p:clrMapOvr>
    <a:masterClrMapping/>
  </p:clrMapOvr>
</p:sld>
</file>

<file path=ppt/theme/theme1.xml><?xml version="1.0" encoding="utf-8"?>
<a:theme xmlns:a="http://schemas.openxmlformats.org/drawingml/2006/main" name="End page">
  <a:themeElements>
    <a:clrScheme name="Openreach">
      <a:dk1>
        <a:srgbClr val="000000"/>
      </a:dk1>
      <a:lt1>
        <a:srgbClr val="FFFFFF"/>
      </a:lt1>
      <a:dk2>
        <a:srgbClr val="000000"/>
      </a:dk2>
      <a:lt2>
        <a:srgbClr val="FFFFFF"/>
      </a:lt2>
      <a:accent1>
        <a:srgbClr val="715AA3"/>
      </a:accent1>
      <a:accent2>
        <a:srgbClr val="5AC3EB"/>
      </a:accent2>
      <a:accent3>
        <a:srgbClr val="C8000A"/>
      </a:accent3>
      <a:accent4>
        <a:srgbClr val="F08416"/>
      </a:accent4>
      <a:accent5>
        <a:srgbClr val="00BB64"/>
      </a:accent5>
      <a:accent6>
        <a:srgbClr val="FFD723"/>
      </a:accent6>
      <a:hlink>
        <a:srgbClr val="000000"/>
      </a:hlink>
      <a:folHlink>
        <a:srgbClr val="715AA3"/>
      </a:folHlink>
    </a:clrScheme>
    <a:fontScheme name="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200">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F6B9806851DB4FBCC466AB194906E7" ma:contentTypeVersion="0" ma:contentTypeDescription="Create a new document." ma:contentTypeScope="" ma:versionID="b24a93c7e1b664047aa9914975b5c438">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324B58-AD81-4480-8385-83326D8B1E5C}">
  <ds:schemaRefs>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purl.org/dc/dcmitype/"/>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80EC7C9-17C9-4347-8115-D7EC18291049}">
  <ds:schemaRefs>
    <ds:schemaRef ds:uri="http://schemas.microsoft.com/sharepoint/v3/contenttype/forms"/>
  </ds:schemaRefs>
</ds:datastoreItem>
</file>

<file path=customXml/itemProps3.xml><?xml version="1.0" encoding="utf-8"?>
<ds:datastoreItem xmlns:ds="http://schemas.openxmlformats.org/officeDocument/2006/customXml" ds:itemID="{74DBA265-A8A1-4A5E-9328-09D1999144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Openreach_BBCF_4-3</Template>
  <TotalTime>1979</TotalTime>
  <Words>7466</Words>
  <Application>Microsoft Office PowerPoint</Application>
  <PresentationFormat>On-screen Show (4:3)</PresentationFormat>
  <Paragraphs>876</Paragraphs>
  <Slides>30</Slides>
  <Notes>3</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End page</vt:lpstr>
      <vt:lpstr>Best practice guide - Raise and Manage a Customer Fault</vt:lpstr>
      <vt:lpstr>Introduction</vt:lpstr>
      <vt:lpstr>Point of Distress</vt:lpstr>
      <vt:lpstr>Point of Distress</vt:lpstr>
      <vt:lpstr>Point of Distress</vt:lpstr>
      <vt:lpstr>Point of Distress</vt:lpstr>
      <vt:lpstr>Point of Distress</vt:lpstr>
      <vt:lpstr>Point of Distress</vt:lpstr>
      <vt:lpstr>Point of Distress</vt:lpstr>
      <vt:lpstr>Point of Distress</vt:lpstr>
      <vt:lpstr>Point of Distress</vt:lpstr>
      <vt:lpstr>Managing In-flight faults</vt:lpstr>
      <vt:lpstr>Managing In-flight faults</vt:lpstr>
      <vt:lpstr>Managing In-flight faults</vt:lpstr>
      <vt:lpstr>Best Practice for the CP IT Design Community</vt:lpstr>
      <vt:lpstr>Practice for the CP IT Design Community</vt:lpstr>
      <vt:lpstr>Practice for the CP IT Design Community</vt:lpstr>
      <vt:lpstr>Practice for the CP IT Design Community</vt:lpstr>
      <vt:lpstr>Practice for the CP IT Design Community</vt:lpstr>
      <vt:lpstr>Practice for the CP IT Design Community</vt:lpstr>
      <vt:lpstr>Practice for the CP IT Design Community</vt:lpstr>
      <vt:lpstr>Appendix A</vt:lpstr>
      <vt:lpstr>Appendix B</vt:lpstr>
      <vt:lpstr>Appendix C</vt:lpstr>
      <vt:lpstr>Appendix C</vt:lpstr>
      <vt:lpstr>Appendix D</vt:lpstr>
      <vt:lpstr>Appendix D</vt:lpstr>
      <vt:lpstr>Appendix E</vt:lpstr>
      <vt:lpstr>Appendix F</vt:lpstr>
      <vt:lpstr>PowerPoint Presentation</vt:lpstr>
    </vt:vector>
  </TitlesOfParts>
  <Company>BT Plc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Jones,M,Mike,BU22 R</dc:creator>
  <cp:lastModifiedBy>Jim Reilly</cp:lastModifiedBy>
  <cp:revision>37</cp:revision>
  <dcterms:created xsi:type="dcterms:W3CDTF">2016-06-20T09:43:19Z</dcterms:created>
  <dcterms:modified xsi:type="dcterms:W3CDTF">2016-09-29T13:43:31Z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0x010100B3F6B9806851DB4FBCC466AB194906E7</vt:lpwstr>
  </property>
</Properties>
</file>