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1"/>
  </p:notesMasterIdLst>
  <p:handoutMasterIdLst>
    <p:handoutMasterId r:id="rId12"/>
  </p:handoutMasterIdLst>
  <p:sldIdLst>
    <p:sldId id="440" r:id="rId2"/>
    <p:sldId id="441" r:id="rId3"/>
    <p:sldId id="444" r:id="rId4"/>
    <p:sldId id="445" r:id="rId5"/>
    <p:sldId id="446" r:id="rId6"/>
    <p:sldId id="447" r:id="rId7"/>
    <p:sldId id="448" r:id="rId8"/>
    <p:sldId id="449" r:id="rId9"/>
    <p:sldId id="450" r:id="rId10"/>
  </p:sldIdLst>
  <p:sldSz cx="9144000" cy="6858000" type="screen4x3"/>
  <p:notesSz cx="6797675" cy="9926638"/>
  <p:defaultTextStyle>
    <a:defPPr>
      <a:defRPr lang="en-GB"/>
    </a:defPPr>
    <a:lvl1pPr algn="l" rtl="0" fontAlgn="base">
      <a:spcBef>
        <a:spcPct val="0"/>
      </a:spcBef>
      <a:spcAft>
        <a:spcPct val="0"/>
      </a:spcAft>
      <a:defRPr sz="2000" b="1" kern="1200">
        <a:solidFill>
          <a:srgbClr val="000000"/>
        </a:solidFill>
        <a:latin typeface="Tahoma" pitchFamily="34" charset="0"/>
        <a:ea typeface="ＭＳ Ｐゴシック" charset="-128"/>
        <a:cs typeface="+mn-cs"/>
      </a:defRPr>
    </a:lvl1pPr>
    <a:lvl2pPr marL="457200" algn="l" rtl="0" fontAlgn="base">
      <a:spcBef>
        <a:spcPct val="0"/>
      </a:spcBef>
      <a:spcAft>
        <a:spcPct val="0"/>
      </a:spcAft>
      <a:defRPr sz="2000" b="1" kern="1200">
        <a:solidFill>
          <a:srgbClr val="000000"/>
        </a:solidFill>
        <a:latin typeface="Tahoma" pitchFamily="34" charset="0"/>
        <a:ea typeface="ＭＳ Ｐゴシック" charset="-128"/>
        <a:cs typeface="+mn-cs"/>
      </a:defRPr>
    </a:lvl2pPr>
    <a:lvl3pPr marL="914400" algn="l" rtl="0" fontAlgn="base">
      <a:spcBef>
        <a:spcPct val="0"/>
      </a:spcBef>
      <a:spcAft>
        <a:spcPct val="0"/>
      </a:spcAft>
      <a:defRPr sz="2000" b="1" kern="1200">
        <a:solidFill>
          <a:srgbClr val="000000"/>
        </a:solidFill>
        <a:latin typeface="Tahoma" pitchFamily="34" charset="0"/>
        <a:ea typeface="ＭＳ Ｐゴシック" charset="-128"/>
        <a:cs typeface="+mn-cs"/>
      </a:defRPr>
    </a:lvl3pPr>
    <a:lvl4pPr marL="1371600" algn="l" rtl="0" fontAlgn="base">
      <a:spcBef>
        <a:spcPct val="0"/>
      </a:spcBef>
      <a:spcAft>
        <a:spcPct val="0"/>
      </a:spcAft>
      <a:defRPr sz="2000" b="1" kern="1200">
        <a:solidFill>
          <a:srgbClr val="000000"/>
        </a:solidFill>
        <a:latin typeface="Tahoma" pitchFamily="34" charset="0"/>
        <a:ea typeface="ＭＳ Ｐゴシック" charset="-128"/>
        <a:cs typeface="+mn-cs"/>
      </a:defRPr>
    </a:lvl4pPr>
    <a:lvl5pPr marL="1828800" algn="l" rtl="0" fontAlgn="base">
      <a:spcBef>
        <a:spcPct val="0"/>
      </a:spcBef>
      <a:spcAft>
        <a:spcPct val="0"/>
      </a:spcAft>
      <a:defRPr sz="2000" b="1" kern="1200">
        <a:solidFill>
          <a:srgbClr val="000000"/>
        </a:solidFill>
        <a:latin typeface="Tahoma" pitchFamily="34" charset="0"/>
        <a:ea typeface="ＭＳ Ｐゴシック" charset="-128"/>
        <a:cs typeface="+mn-cs"/>
      </a:defRPr>
    </a:lvl5pPr>
    <a:lvl6pPr marL="2286000" algn="l" defTabSz="914400" rtl="0" eaLnBrk="1" latinLnBrk="0" hangingPunct="1">
      <a:defRPr sz="2000" b="1" kern="1200">
        <a:solidFill>
          <a:srgbClr val="000000"/>
        </a:solidFill>
        <a:latin typeface="Tahoma" pitchFamily="34" charset="0"/>
        <a:ea typeface="ＭＳ Ｐゴシック" charset="-128"/>
        <a:cs typeface="+mn-cs"/>
      </a:defRPr>
    </a:lvl6pPr>
    <a:lvl7pPr marL="2743200" algn="l" defTabSz="914400" rtl="0" eaLnBrk="1" latinLnBrk="0" hangingPunct="1">
      <a:defRPr sz="2000" b="1" kern="1200">
        <a:solidFill>
          <a:srgbClr val="000000"/>
        </a:solidFill>
        <a:latin typeface="Tahoma" pitchFamily="34" charset="0"/>
        <a:ea typeface="ＭＳ Ｐゴシック" charset="-128"/>
        <a:cs typeface="+mn-cs"/>
      </a:defRPr>
    </a:lvl7pPr>
    <a:lvl8pPr marL="3200400" algn="l" defTabSz="914400" rtl="0" eaLnBrk="1" latinLnBrk="0" hangingPunct="1">
      <a:defRPr sz="2000" b="1" kern="1200">
        <a:solidFill>
          <a:srgbClr val="000000"/>
        </a:solidFill>
        <a:latin typeface="Tahoma" pitchFamily="34" charset="0"/>
        <a:ea typeface="ＭＳ Ｐゴシック" charset="-128"/>
        <a:cs typeface="+mn-cs"/>
      </a:defRPr>
    </a:lvl8pPr>
    <a:lvl9pPr marL="3657600" algn="l" defTabSz="914400" rtl="0" eaLnBrk="1" latinLnBrk="0" hangingPunct="1">
      <a:defRPr sz="2000" b="1" kern="1200">
        <a:solidFill>
          <a:srgbClr val="000000"/>
        </a:solidFill>
        <a:latin typeface="Tahom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FF66"/>
    <a:srgbClr val="FF99FF"/>
    <a:srgbClr val="0B2D8B"/>
    <a:srgbClr val="131E83"/>
    <a:srgbClr val="220492"/>
    <a:srgbClr val="2E05C3"/>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092"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solidFill>
                  <a:schemeClr val="tx1"/>
                </a:solidFill>
                <a:effectLst/>
                <a:latin typeface="Arial" charset="0"/>
                <a:ea typeface="+mn-ea"/>
              </a:defRPr>
            </a:lvl1pPr>
          </a:lstStyle>
          <a:p>
            <a:pPr>
              <a:defRPr/>
            </a:pPr>
            <a:endParaRPr lang="en-GB"/>
          </a:p>
        </p:txBody>
      </p:sp>
      <p:sp>
        <p:nvSpPr>
          <p:cNvPr id="15872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solidFill>
                  <a:schemeClr val="tx1"/>
                </a:solidFill>
                <a:effectLst/>
                <a:latin typeface="Arial" charset="0"/>
                <a:ea typeface="+mn-ea"/>
              </a:defRPr>
            </a:lvl1pPr>
          </a:lstStyle>
          <a:p>
            <a:pPr>
              <a:defRPr/>
            </a:pPr>
            <a:endParaRPr lang="en-GB"/>
          </a:p>
        </p:txBody>
      </p:sp>
      <p:sp>
        <p:nvSpPr>
          <p:cNvPr id="15872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solidFill>
                  <a:schemeClr val="tx1"/>
                </a:solidFill>
                <a:effectLst/>
                <a:latin typeface="Arial" charset="0"/>
                <a:ea typeface="+mn-ea"/>
              </a:defRPr>
            </a:lvl1pPr>
          </a:lstStyle>
          <a:p>
            <a:pPr>
              <a:defRPr/>
            </a:pPr>
            <a:endParaRPr lang="en-GB"/>
          </a:p>
        </p:txBody>
      </p:sp>
      <p:sp>
        <p:nvSpPr>
          <p:cNvPr id="15872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fld id="{1AA7B1E4-4C42-4000-9FE9-1FD9ECFD8DEB}" type="slidenum">
              <a:rPr lang="en-GB"/>
              <a:pPr/>
              <a:t>‹#›</a:t>
            </a:fld>
            <a:endParaRPr lang="en-GB"/>
          </a:p>
        </p:txBody>
      </p:sp>
    </p:spTree>
    <p:extLst>
      <p:ext uri="{BB962C8B-B14F-4D97-AF65-F5344CB8AC3E}">
        <p14:creationId xmlns:p14="http://schemas.microsoft.com/office/powerpoint/2010/main" val="2827191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spcBef>
                <a:spcPct val="0"/>
              </a:spcBef>
              <a:buClrTx/>
              <a:buSzTx/>
              <a:buFontTx/>
              <a:buNone/>
              <a:defRPr sz="1200" b="0">
                <a:solidFill>
                  <a:schemeClr val="tx1"/>
                </a:solidFill>
                <a:effectLst/>
                <a:latin typeface="Arial" charset="0"/>
                <a:ea typeface="+mn-ea"/>
              </a:defRPr>
            </a:lvl1pPr>
          </a:lstStyle>
          <a:p>
            <a:pPr>
              <a:defRPr/>
            </a:pPr>
            <a:endParaRPr lang="en-GB"/>
          </a:p>
        </p:txBody>
      </p:sp>
      <p:sp>
        <p:nvSpPr>
          <p:cNvPr id="5017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b="0">
                <a:solidFill>
                  <a:schemeClr val="tx1"/>
                </a:solidFill>
                <a:effectLst/>
                <a:latin typeface="Arial" charset="0"/>
                <a:ea typeface="+mn-ea"/>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1038" y="4716463"/>
            <a:ext cx="5435600" cy="44656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018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spcBef>
                <a:spcPct val="0"/>
              </a:spcBef>
              <a:buClrTx/>
              <a:buSzTx/>
              <a:buFontTx/>
              <a:buNone/>
              <a:defRPr sz="1200" b="0">
                <a:solidFill>
                  <a:schemeClr val="tx1"/>
                </a:solidFill>
                <a:effectLst/>
                <a:latin typeface="Arial" charset="0"/>
                <a:ea typeface="+mn-ea"/>
              </a:defRPr>
            </a:lvl1pPr>
          </a:lstStyle>
          <a:p>
            <a:pPr>
              <a:defRPr/>
            </a:pPr>
            <a:endParaRPr lang="en-GB"/>
          </a:p>
        </p:txBody>
      </p:sp>
      <p:sp>
        <p:nvSpPr>
          <p:cNvPr id="5018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solidFill>
                  <a:schemeClr val="tx1"/>
                </a:solidFill>
                <a:latin typeface="Arial" pitchFamily="34" charset="0"/>
              </a:defRPr>
            </a:lvl1pPr>
          </a:lstStyle>
          <a:p>
            <a:fld id="{F32EE593-73EC-482D-BD72-B6588FC7644D}" type="slidenum">
              <a:rPr lang="en-GB"/>
              <a:pPr/>
              <a:t>‹#›</a:t>
            </a:fld>
            <a:endParaRPr lang="en-GB"/>
          </a:p>
        </p:txBody>
      </p:sp>
    </p:spTree>
    <p:extLst>
      <p:ext uri="{BB962C8B-B14F-4D97-AF65-F5344CB8AC3E}">
        <p14:creationId xmlns:p14="http://schemas.microsoft.com/office/powerpoint/2010/main" val="2237137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92B924C-EE59-41D9-85C4-5310F3BB01B8}" type="slidenum">
              <a:rPr lang="en-GB"/>
              <a:pPr/>
              <a:t>1</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381000" y="3124200"/>
            <a:ext cx="8458200" cy="685800"/>
          </a:xfrm>
        </p:spPr>
        <p:txBody>
          <a:bodyPr anchor="t"/>
          <a:lstStyle>
            <a:lvl1pPr algn="l">
              <a:defRPr sz="3600">
                <a:solidFill>
                  <a:schemeClr val="tx1"/>
                </a:solidFill>
                <a:effectLst/>
                <a:latin typeface="Aril"/>
                <a:cs typeface="Aril"/>
              </a:defRPr>
            </a:lvl1pPr>
          </a:lstStyle>
          <a:p>
            <a:r>
              <a:rPr lang="en-US" smtClean="0"/>
              <a:t>Click to edit Master title style</a:t>
            </a:r>
            <a:endParaRPr lang="en-GB" dirty="0"/>
          </a:p>
        </p:txBody>
      </p:sp>
      <p:sp>
        <p:nvSpPr>
          <p:cNvPr id="31747" name="Rectangle 3"/>
          <p:cNvSpPr>
            <a:spLocks noGrp="1" noChangeArrowheads="1"/>
          </p:cNvSpPr>
          <p:nvPr>
            <p:ph type="subTitle" sz="quarter" idx="1"/>
          </p:nvPr>
        </p:nvSpPr>
        <p:spPr>
          <a:xfrm>
            <a:off x="381000" y="4038600"/>
            <a:ext cx="8458200" cy="685800"/>
          </a:xfrm>
        </p:spPr>
        <p:txBody>
          <a:bodyPr/>
          <a:lstStyle>
            <a:lvl1pPr marL="0" indent="0" algn="l">
              <a:buFont typeface="Wingdings" pitchFamily="2" charset="2"/>
              <a:buNone/>
              <a:defRPr sz="3200">
                <a:solidFill>
                  <a:schemeClr val="tx1"/>
                </a:solidFill>
                <a:effectLst/>
                <a:latin typeface="Aril"/>
                <a:cs typeface="Aril"/>
              </a:defRPr>
            </a:lvl1pPr>
          </a:lstStyle>
          <a:p>
            <a:r>
              <a:rPr lang="en-US" smtClean="0"/>
              <a:t>Click to edit Master subtitle style</a:t>
            </a:r>
            <a:endParaRPr lang="en-GB" dirty="0"/>
          </a:p>
        </p:txBody>
      </p:sp>
      <p:sp>
        <p:nvSpPr>
          <p:cNvPr id="4" name="Rectangle 4"/>
          <p:cNvSpPr>
            <a:spLocks noGrp="1" noChangeArrowheads="1"/>
          </p:cNvSpPr>
          <p:nvPr>
            <p:ph type="dt" sz="quarter" idx="10"/>
          </p:nvPr>
        </p:nvSpPr>
        <p:spPr>
          <a:xfrm>
            <a:off x="381000" y="6248400"/>
            <a:ext cx="2133600" cy="244475"/>
          </a:xfrm>
        </p:spPr>
        <p:txBody>
          <a:bodyPr anchor="t"/>
          <a:lstStyle>
            <a:lvl1pPr>
              <a:defRPr sz="1000"/>
            </a:lvl1pPr>
          </a:lstStyle>
          <a:p>
            <a:r>
              <a:rPr lang="en-US" smtClean="0"/>
              <a:t>August 2016</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August 2016</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V1.0</a:t>
            </a:r>
            <a:endParaRPr lang="en-GB"/>
          </a:p>
        </p:txBody>
      </p:sp>
      <p:sp>
        <p:nvSpPr>
          <p:cNvPr id="7" name="Rectangle 6"/>
          <p:cNvSpPr>
            <a:spLocks noGrp="1" noChangeArrowheads="1"/>
          </p:cNvSpPr>
          <p:nvPr>
            <p:ph type="sldNum" sz="quarter" idx="12"/>
          </p:nvPr>
        </p:nvSpPr>
        <p:spPr>
          <a:ln/>
        </p:spPr>
        <p:txBody>
          <a:bodyPr/>
          <a:lstStyle>
            <a:lvl1pPr>
              <a:defRPr/>
            </a:lvl1pPr>
          </a:lstStyle>
          <a:p>
            <a:fld id="{82B29242-E187-448E-B042-55898B495CB0}" type="slidenum">
              <a:rPr lang="en-GB"/>
              <a:pPr/>
              <a:t>‹#›</a:t>
            </a:fld>
            <a:endParaRPr lang="en-GB"/>
          </a:p>
        </p:txBody>
      </p:sp>
      <p:sp>
        <p:nvSpPr>
          <p:cNvPr id="8" name="TextBox 7"/>
          <p:cNvSpPr txBox="1"/>
          <p:nvPr userDrawn="1"/>
        </p:nvSpPr>
        <p:spPr>
          <a:xfrm>
            <a:off x="-36140" y="6642100"/>
            <a:ext cx="647700" cy="215900"/>
          </a:xfrm>
          <a:prstGeom prst="rect">
            <a:avLst/>
          </a:prstGeom>
          <a:noFill/>
        </p:spPr>
        <p:txBody>
          <a:bodyPr>
            <a:spAutoFit/>
          </a:bodyPr>
          <a:lstStyle/>
          <a:p>
            <a:pPr>
              <a:defRPr/>
            </a:pPr>
            <a:r>
              <a:rPr lang="en-GB" sz="800" dirty="0">
                <a:solidFill>
                  <a:schemeClr val="tx1"/>
                </a:solidFill>
                <a:latin typeface="Calibri" pitchFamily="34" charset="0"/>
                <a:cs typeface="Calibri" pitchFamily="34" charset="0"/>
              </a:rPr>
              <a:t>© OTA2</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99176" cy="993775"/>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268760"/>
            <a:ext cx="8229600" cy="51320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r>
              <a:rPr lang="en-US" smtClean="0"/>
              <a:t>August 2016</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V1.0</a:t>
            </a:r>
            <a:endParaRPr lang="en-GB"/>
          </a:p>
        </p:txBody>
      </p:sp>
      <p:sp>
        <p:nvSpPr>
          <p:cNvPr id="6" name="Rectangle 6"/>
          <p:cNvSpPr>
            <a:spLocks noGrp="1" noChangeArrowheads="1"/>
          </p:cNvSpPr>
          <p:nvPr>
            <p:ph type="sldNum" sz="quarter" idx="12"/>
          </p:nvPr>
        </p:nvSpPr>
        <p:spPr>
          <a:ln/>
        </p:spPr>
        <p:txBody>
          <a:bodyPr/>
          <a:lstStyle>
            <a:lvl1pPr>
              <a:defRPr/>
            </a:lvl1pPr>
          </a:lstStyle>
          <a:p>
            <a:fld id="{22C1D1F2-65AC-4246-8314-A14B2090B116}" type="slidenum">
              <a:rPr lang="en-GB"/>
              <a:pPr/>
              <a:t>‹#›</a:t>
            </a:fld>
            <a:endParaRPr lang="en-GB"/>
          </a:p>
        </p:txBody>
      </p:sp>
      <p:sp>
        <p:nvSpPr>
          <p:cNvPr id="7" name="TextBox 6"/>
          <p:cNvSpPr txBox="1"/>
          <p:nvPr userDrawn="1"/>
        </p:nvSpPr>
        <p:spPr>
          <a:xfrm>
            <a:off x="-36140" y="6642100"/>
            <a:ext cx="647700" cy="215900"/>
          </a:xfrm>
          <a:prstGeom prst="rect">
            <a:avLst/>
          </a:prstGeom>
          <a:noFill/>
        </p:spPr>
        <p:txBody>
          <a:bodyPr>
            <a:spAutoFit/>
          </a:bodyPr>
          <a:lstStyle/>
          <a:p>
            <a:pPr>
              <a:defRPr/>
            </a:pPr>
            <a:r>
              <a:rPr lang="en-GB" sz="800" dirty="0">
                <a:solidFill>
                  <a:schemeClr val="tx1"/>
                </a:solidFill>
                <a:latin typeface="Calibri" pitchFamily="34" charset="0"/>
                <a:cs typeface="Calibri" pitchFamily="34" charset="0"/>
              </a:rPr>
              <a:t>© OTA2</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8975"/>
            <a:ext cx="2057400" cy="5407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688975"/>
            <a:ext cx="6019800" cy="5407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r>
              <a:rPr lang="en-US" smtClean="0"/>
              <a:t>August 2016</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V1.0</a:t>
            </a:r>
            <a:endParaRPr lang="en-GB"/>
          </a:p>
        </p:txBody>
      </p:sp>
      <p:sp>
        <p:nvSpPr>
          <p:cNvPr id="6" name="Rectangle 6"/>
          <p:cNvSpPr>
            <a:spLocks noGrp="1" noChangeArrowheads="1"/>
          </p:cNvSpPr>
          <p:nvPr>
            <p:ph type="sldNum" sz="quarter" idx="12"/>
          </p:nvPr>
        </p:nvSpPr>
        <p:spPr>
          <a:ln/>
        </p:spPr>
        <p:txBody>
          <a:bodyPr/>
          <a:lstStyle>
            <a:lvl1pPr>
              <a:defRPr/>
            </a:lvl1pPr>
          </a:lstStyle>
          <a:p>
            <a:fld id="{8138587B-0298-4B7A-A847-B68DF2BB7C3F}" type="slidenum">
              <a:rPr lang="en-GB"/>
              <a:pPr/>
              <a:t>‹#›</a:t>
            </a:fld>
            <a:endParaRPr lang="en-GB"/>
          </a:p>
        </p:txBody>
      </p:sp>
      <p:sp>
        <p:nvSpPr>
          <p:cNvPr id="7" name="TextBox 6"/>
          <p:cNvSpPr txBox="1"/>
          <p:nvPr userDrawn="1"/>
        </p:nvSpPr>
        <p:spPr>
          <a:xfrm>
            <a:off x="-36140" y="6642100"/>
            <a:ext cx="647700" cy="215900"/>
          </a:xfrm>
          <a:prstGeom prst="rect">
            <a:avLst/>
          </a:prstGeom>
          <a:noFill/>
        </p:spPr>
        <p:txBody>
          <a:bodyPr>
            <a:spAutoFit/>
          </a:bodyPr>
          <a:lstStyle/>
          <a:p>
            <a:pPr>
              <a:defRPr/>
            </a:pPr>
            <a:r>
              <a:rPr lang="en-GB" sz="800" dirty="0">
                <a:solidFill>
                  <a:schemeClr val="tx1"/>
                </a:solidFill>
                <a:latin typeface="Calibri" pitchFamily="34" charset="0"/>
                <a:cs typeface="Calibri" pitchFamily="34" charset="0"/>
              </a:rPr>
              <a:t>© OTA2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2" descr="OTA2 powerpoint divider_v2.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3276600"/>
            <a:ext cx="8229600" cy="993775"/>
          </a:xfrm>
        </p:spPr>
        <p:txBody>
          <a:bodyPr/>
          <a:lstStyle>
            <a:lvl1pPr>
              <a:defRPr>
                <a:solidFill>
                  <a:schemeClr val="tx1"/>
                </a:solidFill>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27168" cy="993775"/>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268760"/>
            <a:ext cx="8229600" cy="5132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r>
              <a:rPr lang="en-US" smtClean="0"/>
              <a:t>August 2016</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V1.0</a:t>
            </a:r>
            <a:endParaRPr lang="en-GB"/>
          </a:p>
        </p:txBody>
      </p:sp>
      <p:sp>
        <p:nvSpPr>
          <p:cNvPr id="6" name="Rectangle 6"/>
          <p:cNvSpPr>
            <a:spLocks noGrp="1" noChangeArrowheads="1"/>
          </p:cNvSpPr>
          <p:nvPr>
            <p:ph type="sldNum" sz="quarter" idx="12"/>
          </p:nvPr>
        </p:nvSpPr>
        <p:spPr>
          <a:ln/>
        </p:spPr>
        <p:txBody>
          <a:bodyPr/>
          <a:lstStyle>
            <a:lvl1pPr>
              <a:defRPr/>
            </a:lvl1pPr>
          </a:lstStyle>
          <a:p>
            <a:fld id="{05CD5833-414E-4F6D-BC30-517FF7C77925}" type="slidenum">
              <a:rPr lang="en-GB"/>
              <a:pPr/>
              <a:t>‹#›</a:t>
            </a:fld>
            <a:endParaRPr lang="en-GB"/>
          </a:p>
        </p:txBody>
      </p:sp>
      <p:sp>
        <p:nvSpPr>
          <p:cNvPr id="7" name="TextBox 6"/>
          <p:cNvSpPr txBox="1"/>
          <p:nvPr userDrawn="1"/>
        </p:nvSpPr>
        <p:spPr>
          <a:xfrm>
            <a:off x="-36512" y="6642100"/>
            <a:ext cx="647700" cy="215900"/>
          </a:xfrm>
          <a:prstGeom prst="rect">
            <a:avLst/>
          </a:prstGeom>
          <a:noFill/>
        </p:spPr>
        <p:txBody>
          <a:bodyPr>
            <a:spAutoFit/>
          </a:bodyPr>
          <a:lstStyle/>
          <a:p>
            <a:pPr>
              <a:defRPr/>
            </a:pPr>
            <a:r>
              <a:rPr lang="en-GB" sz="800" dirty="0">
                <a:solidFill>
                  <a:schemeClr val="tx1"/>
                </a:solidFill>
                <a:latin typeface="Calibri" pitchFamily="34" charset="0"/>
                <a:cs typeface="Calibri" pitchFamily="34" charset="0"/>
              </a:rPr>
              <a:t>© OTA2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smtClean="0"/>
              <a:t>August 2016</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V1.0</a:t>
            </a:r>
            <a:endParaRPr lang="en-GB"/>
          </a:p>
        </p:txBody>
      </p:sp>
      <p:sp>
        <p:nvSpPr>
          <p:cNvPr id="6" name="Rectangle 6"/>
          <p:cNvSpPr>
            <a:spLocks noGrp="1" noChangeArrowheads="1"/>
          </p:cNvSpPr>
          <p:nvPr>
            <p:ph type="sldNum" sz="quarter" idx="12"/>
          </p:nvPr>
        </p:nvSpPr>
        <p:spPr>
          <a:ln/>
        </p:spPr>
        <p:txBody>
          <a:bodyPr/>
          <a:lstStyle>
            <a:lvl1pPr>
              <a:defRPr/>
            </a:lvl1pPr>
          </a:lstStyle>
          <a:p>
            <a:fld id="{CB7D0EFC-A03B-4A09-83EC-E6A90E3D1520}" type="slidenum">
              <a:rPr lang="en-GB"/>
              <a:pPr/>
              <a:t>‹#›</a:t>
            </a:fld>
            <a:endParaRPr lang="en-GB"/>
          </a:p>
        </p:txBody>
      </p:sp>
      <p:sp>
        <p:nvSpPr>
          <p:cNvPr id="7" name="TextBox 6"/>
          <p:cNvSpPr txBox="1"/>
          <p:nvPr userDrawn="1"/>
        </p:nvSpPr>
        <p:spPr>
          <a:xfrm>
            <a:off x="-36140" y="6642100"/>
            <a:ext cx="647700" cy="215900"/>
          </a:xfrm>
          <a:prstGeom prst="rect">
            <a:avLst/>
          </a:prstGeom>
          <a:noFill/>
        </p:spPr>
        <p:txBody>
          <a:bodyPr>
            <a:spAutoFit/>
          </a:bodyPr>
          <a:lstStyle/>
          <a:p>
            <a:pPr>
              <a:defRPr/>
            </a:pPr>
            <a:r>
              <a:rPr lang="en-GB" sz="800" dirty="0">
                <a:solidFill>
                  <a:schemeClr val="tx1"/>
                </a:solidFill>
                <a:latin typeface="Calibri" pitchFamily="34" charset="0"/>
                <a:cs typeface="Calibri" pitchFamily="34" charset="0"/>
              </a:rPr>
              <a:t>© OTA2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047"/>
            <a:ext cx="7499176" cy="9937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752"/>
            <a:ext cx="4038600" cy="48992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196752"/>
            <a:ext cx="4038600" cy="48992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r>
              <a:rPr lang="en-US" smtClean="0"/>
              <a:t>August 2016</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V1.0</a:t>
            </a:r>
            <a:endParaRPr lang="en-GB"/>
          </a:p>
        </p:txBody>
      </p:sp>
      <p:sp>
        <p:nvSpPr>
          <p:cNvPr id="7" name="Rectangle 6"/>
          <p:cNvSpPr>
            <a:spLocks noGrp="1" noChangeArrowheads="1"/>
          </p:cNvSpPr>
          <p:nvPr>
            <p:ph type="sldNum" sz="quarter" idx="12"/>
          </p:nvPr>
        </p:nvSpPr>
        <p:spPr>
          <a:ln/>
        </p:spPr>
        <p:txBody>
          <a:bodyPr/>
          <a:lstStyle>
            <a:lvl1pPr>
              <a:defRPr/>
            </a:lvl1pPr>
          </a:lstStyle>
          <a:p>
            <a:fld id="{173E5B75-7A22-40AF-B8E9-47468B8B82A7}" type="slidenum">
              <a:rPr lang="en-GB"/>
              <a:pPr/>
              <a:t>‹#›</a:t>
            </a:fld>
            <a:endParaRPr lang="en-GB"/>
          </a:p>
        </p:txBody>
      </p:sp>
      <p:sp>
        <p:nvSpPr>
          <p:cNvPr id="8" name="TextBox 7"/>
          <p:cNvSpPr txBox="1"/>
          <p:nvPr userDrawn="1"/>
        </p:nvSpPr>
        <p:spPr>
          <a:xfrm>
            <a:off x="-36140" y="6642100"/>
            <a:ext cx="647700" cy="215900"/>
          </a:xfrm>
          <a:prstGeom prst="rect">
            <a:avLst/>
          </a:prstGeom>
          <a:noFill/>
        </p:spPr>
        <p:txBody>
          <a:bodyPr>
            <a:spAutoFit/>
          </a:bodyPr>
          <a:lstStyle/>
          <a:p>
            <a:pPr>
              <a:defRPr/>
            </a:pPr>
            <a:r>
              <a:rPr lang="en-GB" sz="800" dirty="0">
                <a:solidFill>
                  <a:schemeClr val="tx1"/>
                </a:solidFill>
                <a:latin typeface="Calibri" pitchFamily="34" charset="0"/>
                <a:cs typeface="Calibri" pitchFamily="34" charset="0"/>
              </a:rPr>
              <a:t>© OTA2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7499176"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r>
              <a:rPr lang="en-US" smtClean="0"/>
              <a:t>August 2016</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V1.0</a:t>
            </a:r>
            <a:endParaRPr lang="en-GB"/>
          </a:p>
        </p:txBody>
      </p:sp>
      <p:sp>
        <p:nvSpPr>
          <p:cNvPr id="9" name="Rectangle 6"/>
          <p:cNvSpPr>
            <a:spLocks noGrp="1" noChangeArrowheads="1"/>
          </p:cNvSpPr>
          <p:nvPr>
            <p:ph type="sldNum" sz="quarter" idx="12"/>
          </p:nvPr>
        </p:nvSpPr>
        <p:spPr>
          <a:ln/>
        </p:spPr>
        <p:txBody>
          <a:bodyPr/>
          <a:lstStyle>
            <a:lvl1pPr>
              <a:defRPr/>
            </a:lvl1pPr>
          </a:lstStyle>
          <a:p>
            <a:fld id="{989C173E-FF32-45B2-9A27-8918B9811B6D}" type="slidenum">
              <a:rPr lang="en-GB"/>
              <a:pPr/>
              <a:t>‹#›</a:t>
            </a:fld>
            <a:endParaRPr lang="en-GB"/>
          </a:p>
        </p:txBody>
      </p:sp>
      <p:sp>
        <p:nvSpPr>
          <p:cNvPr id="10" name="TextBox 9"/>
          <p:cNvSpPr txBox="1"/>
          <p:nvPr userDrawn="1"/>
        </p:nvSpPr>
        <p:spPr>
          <a:xfrm>
            <a:off x="-36140" y="6642100"/>
            <a:ext cx="647700" cy="215900"/>
          </a:xfrm>
          <a:prstGeom prst="rect">
            <a:avLst/>
          </a:prstGeom>
          <a:noFill/>
        </p:spPr>
        <p:txBody>
          <a:bodyPr>
            <a:spAutoFit/>
          </a:bodyPr>
          <a:lstStyle/>
          <a:p>
            <a:pPr>
              <a:defRPr/>
            </a:pPr>
            <a:r>
              <a:rPr lang="en-GB" sz="800" dirty="0">
                <a:solidFill>
                  <a:schemeClr val="tx1"/>
                </a:solidFill>
                <a:latin typeface="Calibri" pitchFamily="34" charset="0"/>
                <a:cs typeface="Calibri" pitchFamily="34" charset="0"/>
              </a:rPr>
              <a:t>© OTA2</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r>
              <a:rPr lang="en-US" smtClean="0"/>
              <a:t>August 2016</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V1.0</a:t>
            </a:r>
            <a:endParaRPr lang="en-GB"/>
          </a:p>
        </p:txBody>
      </p:sp>
      <p:sp>
        <p:nvSpPr>
          <p:cNvPr id="5" name="Rectangle 6"/>
          <p:cNvSpPr>
            <a:spLocks noGrp="1" noChangeArrowheads="1"/>
          </p:cNvSpPr>
          <p:nvPr>
            <p:ph type="sldNum" sz="quarter" idx="12"/>
          </p:nvPr>
        </p:nvSpPr>
        <p:spPr>
          <a:ln/>
        </p:spPr>
        <p:txBody>
          <a:bodyPr/>
          <a:lstStyle>
            <a:lvl1pPr>
              <a:defRPr/>
            </a:lvl1pPr>
          </a:lstStyle>
          <a:p>
            <a:fld id="{44D3D643-D851-479D-894C-7B596C35D8D6}" type="slidenum">
              <a:rPr lang="en-GB"/>
              <a:pPr/>
              <a:t>‹#›</a:t>
            </a:fld>
            <a:endParaRPr lang="en-GB"/>
          </a:p>
        </p:txBody>
      </p:sp>
      <p:sp>
        <p:nvSpPr>
          <p:cNvPr id="6" name="TextBox 5"/>
          <p:cNvSpPr txBox="1"/>
          <p:nvPr userDrawn="1"/>
        </p:nvSpPr>
        <p:spPr>
          <a:xfrm>
            <a:off x="-36140" y="6642100"/>
            <a:ext cx="647700" cy="215900"/>
          </a:xfrm>
          <a:prstGeom prst="rect">
            <a:avLst/>
          </a:prstGeom>
          <a:noFill/>
        </p:spPr>
        <p:txBody>
          <a:bodyPr>
            <a:spAutoFit/>
          </a:bodyPr>
          <a:lstStyle/>
          <a:p>
            <a:pPr>
              <a:defRPr/>
            </a:pPr>
            <a:r>
              <a:rPr lang="en-GB" sz="800" dirty="0">
                <a:solidFill>
                  <a:schemeClr val="tx1"/>
                </a:solidFill>
                <a:latin typeface="Calibri" pitchFamily="34" charset="0"/>
                <a:cs typeface="Calibri" pitchFamily="34" charset="0"/>
              </a:rPr>
              <a:t>© OTA2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smtClean="0"/>
              <a:t>August 2016</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V1.0</a:t>
            </a:r>
            <a:endParaRPr lang="en-GB"/>
          </a:p>
        </p:txBody>
      </p:sp>
      <p:sp>
        <p:nvSpPr>
          <p:cNvPr id="4" name="Rectangle 6"/>
          <p:cNvSpPr>
            <a:spLocks noGrp="1" noChangeArrowheads="1"/>
          </p:cNvSpPr>
          <p:nvPr>
            <p:ph type="sldNum" sz="quarter" idx="12"/>
          </p:nvPr>
        </p:nvSpPr>
        <p:spPr>
          <a:ln/>
        </p:spPr>
        <p:txBody>
          <a:bodyPr/>
          <a:lstStyle>
            <a:lvl1pPr>
              <a:defRPr/>
            </a:lvl1pPr>
          </a:lstStyle>
          <a:p>
            <a:fld id="{FE5B92C9-EB00-452B-A5FC-340DB4EABEED}" type="slidenum">
              <a:rPr lang="en-GB"/>
              <a:pPr/>
              <a:t>‹#›</a:t>
            </a:fld>
            <a:endParaRPr lang="en-GB"/>
          </a:p>
        </p:txBody>
      </p:sp>
      <p:sp>
        <p:nvSpPr>
          <p:cNvPr id="5" name="TextBox 4"/>
          <p:cNvSpPr txBox="1"/>
          <p:nvPr userDrawn="1"/>
        </p:nvSpPr>
        <p:spPr>
          <a:xfrm>
            <a:off x="-36140" y="6642100"/>
            <a:ext cx="647700" cy="215900"/>
          </a:xfrm>
          <a:prstGeom prst="rect">
            <a:avLst/>
          </a:prstGeom>
          <a:noFill/>
        </p:spPr>
        <p:txBody>
          <a:bodyPr>
            <a:spAutoFit/>
          </a:bodyPr>
          <a:lstStyle/>
          <a:p>
            <a:pPr>
              <a:defRPr/>
            </a:pPr>
            <a:r>
              <a:rPr lang="en-GB" sz="800" dirty="0">
                <a:solidFill>
                  <a:schemeClr val="tx1"/>
                </a:solidFill>
                <a:latin typeface="Calibri" pitchFamily="34" charset="0"/>
                <a:cs typeface="Calibri" pitchFamily="34" charset="0"/>
              </a:rPr>
              <a:t>© OTA2</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46"/>
            <a:ext cx="3008313" cy="71438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071546"/>
            <a:ext cx="5111750" cy="52149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857364"/>
            <a:ext cx="3008313"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August 2016</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V1.0</a:t>
            </a:r>
            <a:endParaRPr lang="en-GB"/>
          </a:p>
        </p:txBody>
      </p:sp>
      <p:sp>
        <p:nvSpPr>
          <p:cNvPr id="7" name="Rectangle 6"/>
          <p:cNvSpPr>
            <a:spLocks noGrp="1" noChangeArrowheads="1"/>
          </p:cNvSpPr>
          <p:nvPr>
            <p:ph type="sldNum" sz="quarter" idx="12"/>
          </p:nvPr>
        </p:nvSpPr>
        <p:spPr>
          <a:ln/>
        </p:spPr>
        <p:txBody>
          <a:bodyPr/>
          <a:lstStyle>
            <a:lvl1pPr>
              <a:defRPr/>
            </a:lvl1pPr>
          </a:lstStyle>
          <a:p>
            <a:fld id="{449C3143-27F7-48D2-9D41-E823744D52D4}" type="slidenum">
              <a:rPr lang="en-GB"/>
              <a:pPr/>
              <a:t>‹#›</a:t>
            </a:fld>
            <a:endParaRPr lang="en-GB"/>
          </a:p>
        </p:txBody>
      </p:sp>
      <p:sp>
        <p:nvSpPr>
          <p:cNvPr id="8" name="TextBox 7"/>
          <p:cNvSpPr txBox="1"/>
          <p:nvPr userDrawn="1"/>
        </p:nvSpPr>
        <p:spPr>
          <a:xfrm>
            <a:off x="-36140" y="6642100"/>
            <a:ext cx="647700" cy="215900"/>
          </a:xfrm>
          <a:prstGeom prst="rect">
            <a:avLst/>
          </a:prstGeom>
          <a:noFill/>
        </p:spPr>
        <p:txBody>
          <a:bodyPr>
            <a:spAutoFit/>
          </a:bodyPr>
          <a:lstStyle/>
          <a:p>
            <a:pPr>
              <a:defRPr/>
            </a:pPr>
            <a:r>
              <a:rPr lang="en-GB" sz="800" dirty="0">
                <a:solidFill>
                  <a:schemeClr val="tx1"/>
                </a:solidFill>
                <a:latin typeface="Calibri" pitchFamily="34" charset="0"/>
                <a:cs typeface="Calibri" pitchFamily="34" charset="0"/>
              </a:rPr>
              <a:t>© OTA2</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384"/>
            <a:ext cx="7499176" cy="993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57200" y="1124744"/>
            <a:ext cx="8229600" cy="5276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30724" name="Rectangle 4"/>
          <p:cNvSpPr>
            <a:spLocks noGrp="1" noChangeArrowheads="1"/>
          </p:cNvSpPr>
          <p:nvPr>
            <p:ph type="dt" sz="half" idx="2"/>
          </p:nvPr>
        </p:nvSpPr>
        <p:spPr bwMode="auto">
          <a:xfrm>
            <a:off x="457200" y="6553199"/>
            <a:ext cx="2133600" cy="2587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defRPr>
            </a:lvl1pPr>
          </a:lstStyle>
          <a:p>
            <a:r>
              <a:rPr lang="en-US" smtClean="0"/>
              <a:t>August 2016</a:t>
            </a:r>
            <a:endParaRPr lang="en-GB"/>
          </a:p>
        </p:txBody>
      </p:sp>
      <p:sp>
        <p:nvSpPr>
          <p:cNvPr id="30725" name="Rectangle 5"/>
          <p:cNvSpPr>
            <a:spLocks noGrp="1" noChangeArrowheads="1"/>
          </p:cNvSpPr>
          <p:nvPr>
            <p:ph type="ftr" sz="quarter" idx="3"/>
          </p:nvPr>
        </p:nvSpPr>
        <p:spPr bwMode="auto">
          <a:xfrm>
            <a:off x="3124200" y="6553199"/>
            <a:ext cx="2895600" cy="2587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b="0">
                <a:solidFill>
                  <a:srgbClr val="FFFFFF"/>
                </a:solidFill>
                <a:effectLst/>
                <a:latin typeface="Arial" charset="0"/>
                <a:ea typeface="+mn-ea"/>
              </a:defRPr>
            </a:lvl1pPr>
          </a:lstStyle>
          <a:p>
            <a:pPr>
              <a:defRPr/>
            </a:pPr>
            <a:r>
              <a:rPr lang="en-GB" smtClean="0"/>
              <a:t>V1.0</a:t>
            </a:r>
            <a:endParaRPr lang="en-GB"/>
          </a:p>
        </p:txBody>
      </p:sp>
      <p:sp>
        <p:nvSpPr>
          <p:cNvPr id="30746" name="Rectangle 26"/>
          <p:cNvSpPr>
            <a:spLocks noChangeArrowheads="1"/>
          </p:cNvSpPr>
          <p:nvPr/>
        </p:nvSpPr>
        <p:spPr bwMode="white">
          <a:xfrm>
            <a:off x="457200" y="685800"/>
            <a:ext cx="641350" cy="152400"/>
          </a:xfrm>
          <a:prstGeom prst="rect">
            <a:avLst/>
          </a:prstGeom>
          <a:noFill/>
          <a:ln w="9525">
            <a:noFill/>
            <a:miter lim="800000"/>
            <a:headEnd/>
            <a:tailEnd/>
          </a:ln>
          <a:effectLst/>
        </p:spPr>
        <p:txBody>
          <a:bodyPr lIns="0" tIns="0" rIns="0" bIns="0">
            <a:spAutoFit/>
          </a:bodyPr>
          <a:lstStyle/>
          <a:p>
            <a:r>
              <a:rPr lang="en-GB" sz="1000" b="0">
                <a:solidFill>
                  <a:srgbClr val="FFFFFF"/>
                </a:solidFill>
                <a:latin typeface="Arial" pitchFamily="34" charset="0"/>
              </a:rPr>
              <a:t>©OTA2</a:t>
            </a:r>
          </a:p>
        </p:txBody>
      </p:sp>
      <p:sp>
        <p:nvSpPr>
          <p:cNvPr id="30726" name="Rectangle 6"/>
          <p:cNvSpPr>
            <a:spLocks noGrp="1" noChangeArrowheads="1"/>
          </p:cNvSpPr>
          <p:nvPr>
            <p:ph type="sldNum" sz="quarter" idx="4"/>
          </p:nvPr>
        </p:nvSpPr>
        <p:spPr bwMode="auto">
          <a:xfrm>
            <a:off x="6553200" y="6553199"/>
            <a:ext cx="2133600" cy="2587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FFFFFF"/>
                </a:solidFill>
                <a:latin typeface="Arial" pitchFamily="34" charset="0"/>
              </a:defRPr>
            </a:lvl1pPr>
          </a:lstStyle>
          <a:p>
            <a:fld id="{5A829CD8-13C0-4506-8A01-D2CBBE1B26BC}"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892" r:id="rId1"/>
    <p:sldLayoutId id="2147483893"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hf hdr="0"/>
  <p:txStyles>
    <p:titleStyle>
      <a:lvl1pPr algn="l" rtl="0" eaLnBrk="1" fontAlgn="base" hangingPunct="1">
        <a:spcBef>
          <a:spcPct val="0"/>
        </a:spcBef>
        <a:spcAft>
          <a:spcPct val="0"/>
        </a:spcAft>
        <a:defRPr sz="3600" b="1">
          <a:solidFill>
            <a:srgbClr val="FF0000"/>
          </a:solidFill>
          <a:latin typeface="+mj-lt"/>
          <a:ea typeface="ＭＳ Ｐゴシック" pitchFamily="-107" charset="-128"/>
          <a:cs typeface="ＭＳ Ｐゴシック" pitchFamily="-107" charset="-128"/>
        </a:defRPr>
      </a:lvl1pPr>
      <a:lvl2pPr algn="l" rtl="0" eaLnBrk="1" fontAlgn="base" hangingPunct="1">
        <a:spcBef>
          <a:spcPct val="0"/>
        </a:spcBef>
        <a:spcAft>
          <a:spcPct val="0"/>
        </a:spcAft>
        <a:defRPr sz="3600" b="1">
          <a:solidFill>
            <a:srgbClr val="FF0000"/>
          </a:solidFill>
          <a:effectLst>
            <a:outerShdw blurRad="38100" dist="38100" dir="2700000" algn="tl">
              <a:srgbClr val="C0C0C0"/>
            </a:outerShdw>
          </a:effectLst>
          <a:latin typeface="Arial" pitchFamily="-107" charset="0"/>
          <a:ea typeface="ＭＳ Ｐゴシック" pitchFamily="-107" charset="-128"/>
          <a:cs typeface="ＭＳ Ｐゴシック" pitchFamily="-107" charset="-128"/>
        </a:defRPr>
      </a:lvl2pPr>
      <a:lvl3pPr algn="l" rtl="0" eaLnBrk="1" fontAlgn="base" hangingPunct="1">
        <a:spcBef>
          <a:spcPct val="0"/>
        </a:spcBef>
        <a:spcAft>
          <a:spcPct val="0"/>
        </a:spcAft>
        <a:defRPr sz="3600" b="1">
          <a:solidFill>
            <a:srgbClr val="FF0000"/>
          </a:solidFill>
          <a:effectLst>
            <a:outerShdw blurRad="38100" dist="38100" dir="2700000" algn="tl">
              <a:srgbClr val="C0C0C0"/>
            </a:outerShdw>
          </a:effectLst>
          <a:latin typeface="Arial" pitchFamily="-107" charset="0"/>
          <a:ea typeface="ＭＳ Ｐゴシック" pitchFamily="-107" charset="-128"/>
          <a:cs typeface="ＭＳ Ｐゴシック" pitchFamily="-107" charset="-128"/>
        </a:defRPr>
      </a:lvl3pPr>
      <a:lvl4pPr algn="l" rtl="0" eaLnBrk="1" fontAlgn="base" hangingPunct="1">
        <a:spcBef>
          <a:spcPct val="0"/>
        </a:spcBef>
        <a:spcAft>
          <a:spcPct val="0"/>
        </a:spcAft>
        <a:defRPr sz="3600" b="1">
          <a:solidFill>
            <a:srgbClr val="FF0000"/>
          </a:solidFill>
          <a:effectLst>
            <a:outerShdw blurRad="38100" dist="38100" dir="2700000" algn="tl">
              <a:srgbClr val="C0C0C0"/>
            </a:outerShdw>
          </a:effectLst>
          <a:latin typeface="Arial" pitchFamily="-107" charset="0"/>
          <a:ea typeface="ＭＳ Ｐゴシック" pitchFamily="-107" charset="-128"/>
          <a:cs typeface="ＭＳ Ｐゴシック" pitchFamily="-107" charset="-128"/>
        </a:defRPr>
      </a:lvl4pPr>
      <a:lvl5pPr algn="l" rtl="0" eaLnBrk="1" fontAlgn="base" hangingPunct="1">
        <a:spcBef>
          <a:spcPct val="0"/>
        </a:spcBef>
        <a:spcAft>
          <a:spcPct val="0"/>
        </a:spcAft>
        <a:defRPr sz="3600" b="1">
          <a:solidFill>
            <a:srgbClr val="FF0000"/>
          </a:solidFill>
          <a:effectLst>
            <a:outerShdw blurRad="38100" dist="38100" dir="2700000" algn="tl">
              <a:srgbClr val="C0C0C0"/>
            </a:outerShdw>
          </a:effectLst>
          <a:latin typeface="Arial" pitchFamily="-107" charset="0"/>
          <a:ea typeface="ＭＳ Ｐゴシック" pitchFamily="-107" charset="-128"/>
          <a:cs typeface="ＭＳ Ｐゴシック" pitchFamily="-107" charset="-128"/>
        </a:defRPr>
      </a:lvl5pPr>
      <a:lvl6pPr marL="457200" algn="l" rtl="0" eaLnBrk="1" fontAlgn="base" hangingPunct="1">
        <a:spcBef>
          <a:spcPct val="0"/>
        </a:spcBef>
        <a:spcAft>
          <a:spcPct val="0"/>
        </a:spcAft>
        <a:defRPr sz="3600" b="1">
          <a:solidFill>
            <a:srgbClr val="2E05C3"/>
          </a:solidFill>
          <a:effectLst>
            <a:outerShdw blurRad="38100" dist="38100" dir="2700000" algn="tl">
              <a:srgbClr val="C0C0C0"/>
            </a:outerShdw>
          </a:effectLst>
          <a:latin typeface="Tahoma" pitchFamily="34" charset="0"/>
        </a:defRPr>
      </a:lvl6pPr>
      <a:lvl7pPr marL="914400" algn="l" rtl="0" eaLnBrk="1" fontAlgn="base" hangingPunct="1">
        <a:spcBef>
          <a:spcPct val="0"/>
        </a:spcBef>
        <a:spcAft>
          <a:spcPct val="0"/>
        </a:spcAft>
        <a:defRPr sz="3600" b="1">
          <a:solidFill>
            <a:srgbClr val="2E05C3"/>
          </a:solidFill>
          <a:effectLst>
            <a:outerShdw blurRad="38100" dist="38100" dir="2700000" algn="tl">
              <a:srgbClr val="C0C0C0"/>
            </a:outerShdw>
          </a:effectLst>
          <a:latin typeface="Tahoma" pitchFamily="34" charset="0"/>
        </a:defRPr>
      </a:lvl7pPr>
      <a:lvl8pPr marL="1371600" algn="l" rtl="0" eaLnBrk="1" fontAlgn="base" hangingPunct="1">
        <a:spcBef>
          <a:spcPct val="0"/>
        </a:spcBef>
        <a:spcAft>
          <a:spcPct val="0"/>
        </a:spcAft>
        <a:defRPr sz="3600" b="1">
          <a:solidFill>
            <a:srgbClr val="2E05C3"/>
          </a:solidFill>
          <a:effectLst>
            <a:outerShdw blurRad="38100" dist="38100" dir="2700000" algn="tl">
              <a:srgbClr val="C0C0C0"/>
            </a:outerShdw>
          </a:effectLst>
          <a:latin typeface="Tahoma" pitchFamily="34" charset="0"/>
        </a:defRPr>
      </a:lvl8pPr>
      <a:lvl9pPr marL="1828800" algn="l" rtl="0" eaLnBrk="1" fontAlgn="base" hangingPunct="1">
        <a:spcBef>
          <a:spcPct val="0"/>
        </a:spcBef>
        <a:spcAft>
          <a:spcPct val="0"/>
        </a:spcAft>
        <a:defRPr sz="3600" b="1">
          <a:solidFill>
            <a:srgbClr val="2E05C3"/>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bg2"/>
        </a:buClr>
        <a:buSzPct val="65000"/>
        <a:buFont typeface="Wingdings" pitchFamily="2" charset="2"/>
        <a:buChar char="§"/>
        <a:defRPr sz="3200">
          <a:solidFill>
            <a:srgbClr val="4C4C4C"/>
          </a:solidFill>
          <a:latin typeface="+mn-lt"/>
          <a:ea typeface="ＭＳ Ｐゴシック" pitchFamily="-107" charset="-128"/>
          <a:cs typeface="ＭＳ Ｐゴシック" pitchFamily="-107" charset="-128"/>
        </a:defRPr>
      </a:lvl1pPr>
      <a:lvl2pPr marL="742950" indent="-285750" algn="l" rtl="0" eaLnBrk="1" fontAlgn="base" hangingPunct="1">
        <a:spcBef>
          <a:spcPct val="20000"/>
        </a:spcBef>
        <a:spcAft>
          <a:spcPct val="0"/>
        </a:spcAft>
        <a:buClr>
          <a:schemeClr val="folHlink"/>
        </a:buClr>
        <a:buSzPct val="65000"/>
        <a:buFont typeface="Wingdings" pitchFamily="2" charset="2"/>
        <a:buChar char="§"/>
        <a:defRPr sz="2800">
          <a:solidFill>
            <a:srgbClr val="4C4C4C"/>
          </a:solidFill>
          <a:latin typeface="+mn-lt"/>
          <a:ea typeface="ＭＳ Ｐゴシック" pitchFamily="-107" charset="-128"/>
        </a:defRPr>
      </a:lvl2pPr>
      <a:lvl3pPr marL="1143000" indent="-228600" algn="l" rtl="0" eaLnBrk="1" fontAlgn="base" hangingPunct="1">
        <a:spcBef>
          <a:spcPct val="20000"/>
        </a:spcBef>
        <a:spcAft>
          <a:spcPct val="0"/>
        </a:spcAft>
        <a:buClr>
          <a:schemeClr val="accent1"/>
        </a:buClr>
        <a:buSzPct val="65000"/>
        <a:buFont typeface="Wingdings" pitchFamily="2" charset="2"/>
        <a:buChar char="§"/>
        <a:defRPr sz="2400">
          <a:solidFill>
            <a:srgbClr val="4C4C4C"/>
          </a:solidFill>
          <a:latin typeface="+mn-lt"/>
          <a:ea typeface="ＭＳ Ｐゴシック" pitchFamily="-107" charset="-128"/>
        </a:defRPr>
      </a:lvl3pPr>
      <a:lvl4pPr marL="1600200" indent="-228600" algn="l" rtl="0" eaLnBrk="1" fontAlgn="base" hangingPunct="1">
        <a:spcBef>
          <a:spcPct val="20000"/>
        </a:spcBef>
        <a:spcAft>
          <a:spcPct val="0"/>
        </a:spcAft>
        <a:buClr>
          <a:srgbClr val="28303D"/>
        </a:buClr>
        <a:buSzPct val="65000"/>
        <a:buFont typeface="Wingdings" pitchFamily="2" charset="2"/>
        <a:buChar char="§"/>
        <a:defRPr sz="2000">
          <a:solidFill>
            <a:srgbClr val="4C4C4C"/>
          </a:solidFill>
          <a:latin typeface="+mn-lt"/>
          <a:ea typeface="ＭＳ Ｐゴシック" pitchFamily="-107" charset="-128"/>
        </a:defRPr>
      </a:lvl4pPr>
      <a:lvl5pPr marL="2057400" indent="-228600" algn="l" rtl="0" eaLnBrk="1" fontAlgn="base" hangingPunct="1">
        <a:spcBef>
          <a:spcPct val="20000"/>
        </a:spcBef>
        <a:spcAft>
          <a:spcPct val="0"/>
        </a:spcAft>
        <a:buClr>
          <a:schemeClr val="accent4"/>
        </a:buClr>
        <a:buSzPct val="65000"/>
        <a:buFont typeface="Wingdings" pitchFamily="2" charset="2"/>
        <a:buChar char="§"/>
        <a:defRPr sz="2000">
          <a:solidFill>
            <a:srgbClr val="4C4C4C"/>
          </a:solidFill>
          <a:latin typeface="+mn-lt"/>
          <a:ea typeface="ＭＳ Ｐゴシック" pitchFamily="-107" charset="-128"/>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rgbClr val="000000"/>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rgbClr val="000000"/>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rgbClr val="000000"/>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rgbClr val="0000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8"/>
          <p:cNvSpPr>
            <a:spLocks noGrp="1"/>
          </p:cNvSpPr>
          <p:nvPr>
            <p:ph type="ctrTitle" sz="quarter"/>
          </p:nvPr>
        </p:nvSpPr>
        <p:spPr/>
        <p:txBody>
          <a:bodyPr/>
          <a:lstStyle/>
          <a:p>
            <a:r>
              <a:rPr lang="en-GB" altLang="en-US" dirty="0">
                <a:latin typeface="Arial Rounded MT Bold" pitchFamily="34" charset="0"/>
                <a:ea typeface="ＭＳ Ｐゴシック" pitchFamily="34" charset="-128"/>
                <a:cs typeface="Arial Rounded MT Bold" pitchFamily="34" charset="0"/>
              </a:rPr>
              <a:t>Best Practise Guidance</a:t>
            </a:r>
            <a:endParaRPr lang="en-GB" dirty="0" smtClean="0">
              <a:solidFill>
                <a:schemeClr val="tx2"/>
              </a:solidFill>
              <a:latin typeface="Aril" charset="0"/>
              <a:ea typeface="ＭＳ Ｐゴシック" charset="-128"/>
            </a:endParaRPr>
          </a:p>
        </p:txBody>
      </p:sp>
      <p:sp>
        <p:nvSpPr>
          <p:cNvPr id="16387" name="Subtitle 9"/>
          <p:cNvSpPr>
            <a:spLocks noGrp="1"/>
          </p:cNvSpPr>
          <p:nvPr>
            <p:ph type="subTitle" sz="quarter" idx="1"/>
          </p:nvPr>
        </p:nvSpPr>
        <p:spPr/>
        <p:txBody>
          <a:bodyPr/>
          <a:lstStyle/>
          <a:p>
            <a:r>
              <a:rPr lang="en-GB" dirty="0">
                <a:latin typeface="Aril" charset="0"/>
                <a:ea typeface="ＭＳ Ｐゴシック" charset="-128"/>
              </a:rPr>
              <a:t>Test Accuracy &amp; Charging Scenarios</a:t>
            </a:r>
          </a:p>
        </p:txBody>
      </p:sp>
      <p:sp>
        <p:nvSpPr>
          <p:cNvPr id="16388" name="Date Placeholder 1"/>
          <p:cNvSpPr>
            <a:spLocks noGrp="1"/>
          </p:cNvSpPr>
          <p:nvPr>
            <p:ph type="dt" sz="quarter" idx="10"/>
          </p:nvPr>
        </p:nvSpPr>
        <p:spPr>
          <a:noFill/>
        </p:spPr>
        <p:txBody>
          <a:bodyPr/>
          <a:lstStyle/>
          <a:p>
            <a:r>
              <a:rPr lang="en-US" smtClean="0"/>
              <a:t>August 2016</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z="3200" dirty="0"/>
              <a:t>Introduction</a:t>
            </a:r>
            <a:endParaRPr lang="en-GB" sz="3200" dirty="0" smtClean="0">
              <a:ea typeface="ＭＳ Ｐゴシック" charset="-128"/>
            </a:endParaRPr>
          </a:p>
        </p:txBody>
      </p:sp>
      <p:sp>
        <p:nvSpPr>
          <p:cNvPr id="18435" name="Content Placeholder 2"/>
          <p:cNvSpPr>
            <a:spLocks noGrp="1"/>
          </p:cNvSpPr>
          <p:nvPr>
            <p:ph idx="1"/>
          </p:nvPr>
        </p:nvSpPr>
        <p:spPr>
          <a:xfrm>
            <a:off x="457200" y="908720"/>
            <a:ext cx="8363272" cy="5492080"/>
          </a:xfrm>
        </p:spPr>
        <p:txBody>
          <a:bodyPr/>
          <a:lstStyle/>
          <a:p>
            <a:pPr marL="0" indent="0">
              <a:buNone/>
            </a:pPr>
            <a:r>
              <a:rPr lang="en-GB" sz="1600" dirty="0">
                <a:ea typeface="ＭＳ Ｐゴシック" charset="-128"/>
              </a:rPr>
              <a:t>The T&amp;D forum were asked to provide some guidance on Openreach test accuracy, when there may be scenarios which drive charges, and what could be done to avoid those scenarios.</a:t>
            </a:r>
          </a:p>
          <a:p>
            <a:endParaRPr lang="en-GB" sz="1600" dirty="0">
              <a:ea typeface="ＭＳ Ｐゴシック" charset="-128"/>
            </a:endParaRPr>
          </a:p>
          <a:p>
            <a:pPr marL="0" indent="0">
              <a:buNone/>
            </a:pPr>
            <a:r>
              <a:rPr lang="en-GB" sz="1600" dirty="0">
                <a:ea typeface="ＭＳ Ｐゴシック" charset="-128"/>
              </a:rPr>
              <a:t>The following slides offer some advice gleaned from discussion between CPs and Openreach in this area.</a:t>
            </a:r>
          </a:p>
          <a:p>
            <a:endParaRPr lang="en-GB" sz="1600" dirty="0">
              <a:ea typeface="ＭＳ Ｐゴシック" charset="-128"/>
            </a:endParaRPr>
          </a:p>
          <a:p>
            <a:pPr marL="0" indent="0">
              <a:buNone/>
            </a:pPr>
            <a:r>
              <a:rPr lang="en-GB" sz="1600" dirty="0">
                <a:ea typeface="ＭＳ Ｐゴシック" charset="-128"/>
              </a:rPr>
              <a:t>It is intended to be a “living” document which can be updated as required with new information.</a:t>
            </a:r>
          </a:p>
          <a:p>
            <a:endParaRPr lang="en-GB" sz="1600" dirty="0">
              <a:ea typeface="ＭＳ Ｐゴシック" charset="-128"/>
            </a:endParaRPr>
          </a:p>
          <a:p>
            <a:pPr marL="0" indent="0">
              <a:buNone/>
            </a:pPr>
            <a:r>
              <a:rPr lang="en-GB" sz="1600" dirty="0">
                <a:ea typeface="ＭＳ Ｐゴシック" charset="-128"/>
              </a:rPr>
              <a:t>Initially we have attempted to answer the following questions:</a:t>
            </a:r>
          </a:p>
          <a:p>
            <a:r>
              <a:rPr lang="en-GB" sz="1600" dirty="0">
                <a:ea typeface="ＭＳ Ｐゴシック" charset="-128"/>
              </a:rPr>
              <a:t>How accurate is Openreach line testing?</a:t>
            </a:r>
          </a:p>
          <a:p>
            <a:r>
              <a:rPr lang="en-GB" sz="1600" dirty="0">
                <a:ea typeface="ＭＳ Ｐゴシック" charset="-128"/>
              </a:rPr>
              <a:t>Why are the results not black and white?</a:t>
            </a:r>
          </a:p>
          <a:p>
            <a:r>
              <a:rPr lang="en-GB" sz="1600" dirty="0">
                <a:ea typeface="ＭＳ Ｐゴシック" charset="-128"/>
              </a:rPr>
              <a:t>What can CPs do to minimise the jobs which may result in a charge?</a:t>
            </a:r>
          </a:p>
        </p:txBody>
      </p:sp>
      <p:sp>
        <p:nvSpPr>
          <p:cNvPr id="18436" name="Date Placeholder 3"/>
          <p:cNvSpPr>
            <a:spLocks noGrp="1"/>
          </p:cNvSpPr>
          <p:nvPr>
            <p:ph type="dt" sz="quarter" idx="10"/>
          </p:nvPr>
        </p:nvSpPr>
        <p:spPr>
          <a:noFill/>
        </p:spPr>
        <p:txBody>
          <a:bodyPr/>
          <a:lstStyle/>
          <a:p>
            <a:r>
              <a:rPr lang="en-US" smtClean="0"/>
              <a:t>August 2016</a:t>
            </a:r>
            <a:endParaRPr lang="en-GB"/>
          </a:p>
        </p:txBody>
      </p:sp>
      <p:sp>
        <p:nvSpPr>
          <p:cNvPr id="2" name="Footer Placeholder 1"/>
          <p:cNvSpPr>
            <a:spLocks noGrp="1"/>
          </p:cNvSpPr>
          <p:nvPr>
            <p:ph type="ftr" sz="quarter" idx="11"/>
          </p:nvPr>
        </p:nvSpPr>
        <p:spPr/>
        <p:txBody>
          <a:bodyPr/>
          <a:lstStyle/>
          <a:p>
            <a:pPr>
              <a:defRPr/>
            </a:pPr>
            <a:r>
              <a:rPr lang="en-GB" smtClean="0"/>
              <a:t>V1.0</a:t>
            </a:r>
            <a:endParaRPr lang="en-GB"/>
          </a:p>
        </p:txBody>
      </p:sp>
      <p:sp>
        <p:nvSpPr>
          <p:cNvPr id="3" name="Slide Number Placeholder 2"/>
          <p:cNvSpPr>
            <a:spLocks noGrp="1"/>
          </p:cNvSpPr>
          <p:nvPr>
            <p:ph type="sldNum" sz="quarter" idx="12"/>
          </p:nvPr>
        </p:nvSpPr>
        <p:spPr/>
        <p:txBody>
          <a:bodyPr/>
          <a:lstStyle/>
          <a:p>
            <a:fld id="{05CD5833-414E-4F6D-BC30-517FF7C77925}" type="slidenum">
              <a:rPr lang="en-GB" smtClean="0"/>
              <a:pPr/>
              <a:t>2</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No line testing can be 100% accurate</a:t>
            </a:r>
          </a:p>
        </p:txBody>
      </p:sp>
      <p:sp>
        <p:nvSpPr>
          <p:cNvPr id="3" name="Content Placeholder 2"/>
          <p:cNvSpPr>
            <a:spLocks noGrp="1"/>
          </p:cNvSpPr>
          <p:nvPr>
            <p:ph idx="1"/>
          </p:nvPr>
        </p:nvSpPr>
        <p:spPr>
          <a:xfrm>
            <a:off x="457200" y="908720"/>
            <a:ext cx="8363272" cy="5616624"/>
          </a:xfrm>
        </p:spPr>
        <p:txBody>
          <a:bodyPr/>
          <a:lstStyle/>
          <a:p>
            <a:pPr marL="0" indent="0">
              <a:buNone/>
            </a:pPr>
            <a:r>
              <a:rPr lang="en-GB" sz="1600" dirty="0"/>
              <a:t>Every line in the country has a unique set of </a:t>
            </a:r>
            <a:r>
              <a:rPr lang="en-GB" sz="1600" dirty="0" smtClean="0"/>
              <a:t>circumstances, </a:t>
            </a:r>
            <a:r>
              <a:rPr lang="en-GB" sz="1600" dirty="0"/>
              <a:t>so there is no generic set of standards that can pinpoint what will affect each </a:t>
            </a:r>
            <a:r>
              <a:rPr lang="en-GB" sz="1600" dirty="0" smtClean="0"/>
              <a:t>specific line’s </a:t>
            </a:r>
            <a:r>
              <a:rPr lang="en-GB" sz="1600" dirty="0"/>
              <a:t>electrical signature </a:t>
            </a:r>
            <a:r>
              <a:rPr lang="en-GB" sz="1600" dirty="0" smtClean="0"/>
              <a:t>to </a:t>
            </a:r>
            <a:r>
              <a:rPr lang="en-GB" sz="1600" dirty="0"/>
              <a:t>cause a service impact. </a:t>
            </a:r>
          </a:p>
          <a:p>
            <a:pPr marL="0" indent="0">
              <a:buNone/>
            </a:pPr>
            <a:endParaRPr lang="en-GB" sz="1600" dirty="0"/>
          </a:p>
          <a:p>
            <a:pPr marL="0" indent="0">
              <a:buNone/>
            </a:pPr>
            <a:r>
              <a:rPr lang="en-GB" sz="1600" dirty="0"/>
              <a:t>Test systems are set up initially to identify those well defined circumstances that would definitely impact </a:t>
            </a:r>
            <a:r>
              <a:rPr lang="en-GB" sz="1600" dirty="0" smtClean="0"/>
              <a:t>the </a:t>
            </a:r>
            <a:r>
              <a:rPr lang="en-GB" sz="1600" dirty="0"/>
              <a:t>majority of </a:t>
            </a:r>
            <a:r>
              <a:rPr lang="en-GB" sz="1600" dirty="0" smtClean="0"/>
              <a:t>lines with </a:t>
            </a:r>
            <a:r>
              <a:rPr lang="en-GB" sz="1600" dirty="0"/>
              <a:t>certain </a:t>
            </a:r>
            <a:r>
              <a:rPr lang="en-GB" sz="1600" dirty="0" smtClean="0"/>
              <a:t>faults, such as complete </a:t>
            </a:r>
            <a:r>
              <a:rPr lang="en-GB" sz="1600" dirty="0"/>
              <a:t>breaks (DIS).</a:t>
            </a:r>
          </a:p>
          <a:p>
            <a:pPr marL="0" indent="0">
              <a:buNone/>
            </a:pPr>
            <a:endParaRPr lang="en-GB" sz="1600" dirty="0"/>
          </a:p>
          <a:p>
            <a:pPr marL="0" indent="0">
              <a:buNone/>
            </a:pPr>
            <a:r>
              <a:rPr lang="en-GB" sz="1600" dirty="0"/>
              <a:t>More work then is needed to identify more and more granular signatures and changes, which impact smaller and smaller pots of lines.</a:t>
            </a:r>
          </a:p>
          <a:p>
            <a:pPr marL="0" indent="0">
              <a:buNone/>
            </a:pPr>
            <a:endParaRPr lang="en-GB" sz="1600" dirty="0"/>
          </a:p>
          <a:p>
            <a:pPr marL="0" indent="0">
              <a:buNone/>
            </a:pPr>
            <a:r>
              <a:rPr lang="en-GB" sz="1600" dirty="0" smtClean="0"/>
              <a:t>CPs </a:t>
            </a:r>
            <a:r>
              <a:rPr lang="en-GB" sz="1600" dirty="0"/>
              <a:t>and Openreach agree that </a:t>
            </a:r>
            <a:r>
              <a:rPr lang="en-GB" sz="1600" dirty="0" smtClean="0"/>
              <a:t>a </a:t>
            </a:r>
            <a:r>
              <a:rPr lang="en-GB" sz="1600" dirty="0"/>
              <a:t>system </a:t>
            </a:r>
            <a:r>
              <a:rPr lang="en-GB" sz="1600" dirty="0" smtClean="0"/>
              <a:t>cannot </a:t>
            </a:r>
            <a:r>
              <a:rPr lang="en-GB" sz="1600" dirty="0"/>
              <a:t>be 100% accurate when such diversity of </a:t>
            </a:r>
            <a:r>
              <a:rPr lang="en-GB" sz="1600" dirty="0" smtClean="0"/>
              <a:t>circumstances exist. </a:t>
            </a:r>
            <a:r>
              <a:rPr lang="en-GB" sz="1600" dirty="0"/>
              <a:t>However we can highlight some of the known “blind spots” of line testing and by understanding these weak spots we can learn how they might be mitigated.</a:t>
            </a:r>
          </a:p>
          <a:p>
            <a:pPr marL="0" indent="0">
              <a:buNone/>
            </a:pPr>
            <a:endParaRPr lang="en-GB" sz="1600" dirty="0"/>
          </a:p>
          <a:p>
            <a:pPr marL="0" indent="0">
              <a:buNone/>
            </a:pPr>
            <a:r>
              <a:rPr lang="en-GB" sz="1600" dirty="0"/>
              <a:t>An important point to remember here is that the TAM test is looking at the electrical parameters of the line tested. Changes to these parameters can impact the broadband service, but there are also many other issues that also degrade the data quality and it’s important to ensure that all the data available is looked at where there is a broadband fault.</a:t>
            </a:r>
          </a:p>
          <a:p>
            <a:pPr marL="0" indent="0">
              <a:buNone/>
            </a:pPr>
            <a:endParaRPr lang="en-GB" sz="1600" dirty="0"/>
          </a:p>
        </p:txBody>
      </p:sp>
      <p:sp>
        <p:nvSpPr>
          <p:cNvPr id="4" name="Date Placeholder 3"/>
          <p:cNvSpPr>
            <a:spLocks noGrp="1"/>
          </p:cNvSpPr>
          <p:nvPr>
            <p:ph type="dt" sz="half" idx="10"/>
          </p:nvPr>
        </p:nvSpPr>
        <p:spPr/>
        <p:txBody>
          <a:bodyPr/>
          <a:lstStyle/>
          <a:p>
            <a:r>
              <a:rPr lang="en-US" smtClean="0"/>
              <a:t>August 2016</a:t>
            </a:r>
            <a:endParaRPr lang="en-GB"/>
          </a:p>
        </p:txBody>
      </p:sp>
      <p:sp>
        <p:nvSpPr>
          <p:cNvPr id="5" name="Footer Placeholder 4"/>
          <p:cNvSpPr>
            <a:spLocks noGrp="1"/>
          </p:cNvSpPr>
          <p:nvPr>
            <p:ph type="ftr" sz="quarter" idx="11"/>
          </p:nvPr>
        </p:nvSpPr>
        <p:spPr/>
        <p:txBody>
          <a:bodyPr/>
          <a:lstStyle/>
          <a:p>
            <a:pPr>
              <a:defRPr/>
            </a:pPr>
            <a:r>
              <a:rPr lang="en-GB" smtClean="0"/>
              <a:t>V1.0</a:t>
            </a:r>
            <a:endParaRPr lang="en-GB"/>
          </a:p>
        </p:txBody>
      </p:sp>
      <p:sp>
        <p:nvSpPr>
          <p:cNvPr id="7" name="Slide Number Placeholder 6"/>
          <p:cNvSpPr>
            <a:spLocks noGrp="1"/>
          </p:cNvSpPr>
          <p:nvPr>
            <p:ph type="sldNum" sz="quarter" idx="12"/>
          </p:nvPr>
        </p:nvSpPr>
        <p:spPr/>
        <p:txBody>
          <a:bodyPr/>
          <a:lstStyle/>
          <a:p>
            <a:fld id="{05CD5833-414E-4F6D-BC30-517FF7C77925}" type="slidenum">
              <a:rPr lang="en-GB" smtClean="0"/>
              <a:pPr/>
              <a:t>3</a:t>
            </a:fld>
            <a:endParaRPr lang="en-GB"/>
          </a:p>
        </p:txBody>
      </p:sp>
    </p:spTree>
    <p:extLst>
      <p:ext uri="{BB962C8B-B14F-4D97-AF65-F5344CB8AC3E}">
        <p14:creationId xmlns:p14="http://schemas.microsoft.com/office/powerpoint/2010/main" val="34300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Some known “Blind Spots”</a:t>
            </a:r>
          </a:p>
        </p:txBody>
      </p:sp>
      <p:sp>
        <p:nvSpPr>
          <p:cNvPr id="3" name="Content Placeholder 2"/>
          <p:cNvSpPr>
            <a:spLocks noGrp="1"/>
          </p:cNvSpPr>
          <p:nvPr>
            <p:ph idx="1"/>
          </p:nvPr>
        </p:nvSpPr>
        <p:spPr>
          <a:xfrm>
            <a:off x="457200" y="908720"/>
            <a:ext cx="8435280" cy="5544616"/>
          </a:xfrm>
        </p:spPr>
        <p:txBody>
          <a:bodyPr/>
          <a:lstStyle/>
          <a:p>
            <a:r>
              <a:rPr lang="en-GB" sz="1600" b="1" dirty="0"/>
              <a:t>Test system limitations </a:t>
            </a:r>
            <a:r>
              <a:rPr lang="en-GB" sz="1600" dirty="0"/>
              <a:t>– there are limitations in the actual technology of the systems used for testing, e.g. single ended tests are less accurate than hand held tests, which are a method of double ended testing, </a:t>
            </a:r>
            <a:r>
              <a:rPr lang="en-GB" sz="1600" dirty="0" smtClean="0"/>
              <a:t>especially </a:t>
            </a:r>
            <a:r>
              <a:rPr lang="en-GB" sz="1600" dirty="0"/>
              <a:t>on longer lines. Openreach use hand held testers when visiting the network (</a:t>
            </a:r>
            <a:r>
              <a:rPr lang="en-GB" sz="1600" dirty="0" smtClean="0"/>
              <a:t>i.e. </a:t>
            </a:r>
            <a:r>
              <a:rPr lang="en-GB" sz="1600" dirty="0"/>
              <a:t>on a live fault) which can provide more accurate results. It should be noted that TAM tests are single ended tests. The TAM system could develop a fault which may then result in an erroneous test result, therefore making the root cause less clear.</a:t>
            </a:r>
          </a:p>
          <a:p>
            <a:endParaRPr lang="en-GB" sz="600" dirty="0"/>
          </a:p>
          <a:p>
            <a:r>
              <a:rPr lang="en-GB" sz="1600" b="1" dirty="0"/>
              <a:t>Complex home environments </a:t>
            </a:r>
            <a:r>
              <a:rPr lang="en-GB" sz="1600" dirty="0"/>
              <a:t>– test systems work by identifying an electrical signature. The number of devices in the home is growing &amp; some have begun to show electrical signatures similar to network faults when they break. By asking users to remove all CPE from the line before re-running tests CPs can identify if this is the case before logging a fault to OR.</a:t>
            </a:r>
          </a:p>
          <a:p>
            <a:endParaRPr lang="en-GB" sz="600" dirty="0"/>
          </a:p>
          <a:p>
            <a:r>
              <a:rPr lang="en-GB" sz="1600" b="1" dirty="0"/>
              <a:t>Test system requirements </a:t>
            </a:r>
            <a:r>
              <a:rPr lang="en-GB" sz="1600" dirty="0"/>
              <a:t>– some tests may require specific setup to work effectively. CIDT tests are much more accurate in identifying HR situations, but they need to be run while the modem or router is attached to the line and on.</a:t>
            </a:r>
          </a:p>
          <a:p>
            <a:endParaRPr lang="en-GB" sz="600" dirty="0"/>
          </a:p>
          <a:p>
            <a:r>
              <a:rPr lang="en-GB" sz="1600" b="1" dirty="0"/>
              <a:t>Non electrical faults </a:t>
            </a:r>
            <a:r>
              <a:rPr lang="en-GB" sz="1600" dirty="0"/>
              <a:t>– some fault types do not trigger a test fail because they are not impacted by an issue that shows a change in the electrical signature. These faults, such as crossed lines, can only be identified with further diagnostic questioning.</a:t>
            </a:r>
          </a:p>
          <a:p>
            <a:endParaRPr lang="en-GB" sz="600" dirty="0"/>
          </a:p>
          <a:p>
            <a:r>
              <a:rPr lang="en-GB" sz="1600" b="1" dirty="0"/>
              <a:t>Data input </a:t>
            </a:r>
            <a:r>
              <a:rPr lang="en-GB" sz="1600" dirty="0"/>
              <a:t>– if the data set that the system is using to make it’s calculations is not correct, such as the line length, then the results coming out may not be accurate.</a:t>
            </a:r>
          </a:p>
          <a:p>
            <a:endParaRPr lang="en-GB" sz="1600" dirty="0"/>
          </a:p>
        </p:txBody>
      </p:sp>
      <p:sp>
        <p:nvSpPr>
          <p:cNvPr id="4" name="Date Placeholder 3"/>
          <p:cNvSpPr>
            <a:spLocks noGrp="1"/>
          </p:cNvSpPr>
          <p:nvPr>
            <p:ph type="dt" sz="half" idx="10"/>
          </p:nvPr>
        </p:nvSpPr>
        <p:spPr/>
        <p:txBody>
          <a:bodyPr/>
          <a:lstStyle/>
          <a:p>
            <a:r>
              <a:rPr lang="en-US" smtClean="0"/>
              <a:t>August 2016</a:t>
            </a:r>
            <a:endParaRPr lang="en-GB" dirty="0"/>
          </a:p>
        </p:txBody>
      </p:sp>
      <p:sp>
        <p:nvSpPr>
          <p:cNvPr id="5" name="Footer Placeholder 4"/>
          <p:cNvSpPr>
            <a:spLocks noGrp="1"/>
          </p:cNvSpPr>
          <p:nvPr>
            <p:ph type="ftr" sz="quarter" idx="11"/>
          </p:nvPr>
        </p:nvSpPr>
        <p:spPr/>
        <p:txBody>
          <a:bodyPr/>
          <a:lstStyle/>
          <a:p>
            <a:pPr>
              <a:defRPr/>
            </a:pPr>
            <a:r>
              <a:rPr lang="en-GB" smtClean="0"/>
              <a:t>V1.0</a:t>
            </a:r>
            <a:endParaRPr lang="en-GB"/>
          </a:p>
        </p:txBody>
      </p:sp>
      <p:sp>
        <p:nvSpPr>
          <p:cNvPr id="7" name="Slide Number Placeholder 6"/>
          <p:cNvSpPr>
            <a:spLocks noGrp="1"/>
          </p:cNvSpPr>
          <p:nvPr>
            <p:ph type="sldNum" sz="quarter" idx="12"/>
          </p:nvPr>
        </p:nvSpPr>
        <p:spPr/>
        <p:txBody>
          <a:bodyPr/>
          <a:lstStyle/>
          <a:p>
            <a:fld id="{05CD5833-414E-4F6D-BC30-517FF7C77925}" type="slidenum">
              <a:rPr lang="en-GB" smtClean="0"/>
              <a:pPr/>
              <a:t>4</a:t>
            </a:fld>
            <a:endParaRPr lang="en-GB"/>
          </a:p>
        </p:txBody>
      </p:sp>
    </p:spTree>
    <p:extLst>
      <p:ext uri="{BB962C8B-B14F-4D97-AF65-F5344CB8AC3E}">
        <p14:creationId xmlns:p14="http://schemas.microsoft.com/office/powerpoint/2010/main" val="374143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Test Reporting Accuracy</a:t>
            </a:r>
          </a:p>
        </p:txBody>
      </p:sp>
      <p:sp>
        <p:nvSpPr>
          <p:cNvPr id="3" name="Content Placeholder 2"/>
          <p:cNvSpPr>
            <a:spLocks noGrp="1"/>
          </p:cNvSpPr>
          <p:nvPr>
            <p:ph idx="1"/>
          </p:nvPr>
        </p:nvSpPr>
        <p:spPr>
          <a:xfrm>
            <a:off x="457200" y="908720"/>
            <a:ext cx="8435280" cy="5492080"/>
          </a:xfrm>
        </p:spPr>
        <p:txBody>
          <a:bodyPr/>
          <a:lstStyle/>
          <a:p>
            <a:pPr marL="0" indent="0">
              <a:buNone/>
            </a:pPr>
            <a:r>
              <a:rPr lang="en-GB" sz="1600" dirty="0"/>
              <a:t>Currently where testing identifies an issue (LTNOK) it appears to be more accurate (c90% of jobs are cleared in the OR domain) than where no problem is found (40% of LTOK jobs are cleared in the OR domain). Improving LTNOK accuracy is important to prevent inaccurate charges to CPs, while better LTOK accuracy is required to increase CP confidence in the OR testing. In turn this could help drive down repeat faults and reduce truck roll.</a:t>
            </a:r>
          </a:p>
          <a:p>
            <a:pPr marL="0" indent="0">
              <a:buNone/>
            </a:pPr>
            <a:endParaRPr lang="en-GB" sz="1000" dirty="0"/>
          </a:p>
          <a:p>
            <a:pPr marL="0" indent="0">
              <a:buNone/>
            </a:pPr>
            <a:r>
              <a:rPr lang="en-GB" sz="1600" dirty="0"/>
              <a:t>Openreach are working with CPs to identify those elements of both LTOK and LTNOK which are biasing the results. For example:</a:t>
            </a:r>
          </a:p>
          <a:p>
            <a:r>
              <a:rPr lang="en-GB" sz="1600" dirty="0"/>
              <a:t>LTOK tests which do not get faults reported are not currently included in the LTOK accuracy figure</a:t>
            </a:r>
          </a:p>
          <a:p>
            <a:r>
              <a:rPr lang="en-GB" sz="1600" dirty="0"/>
              <a:t>LTNOK circuits where an incident is either fixed outside of the fault report, or clears itself may generate FNF clears</a:t>
            </a:r>
          </a:p>
          <a:p>
            <a:pPr marL="0" indent="0">
              <a:buNone/>
            </a:pPr>
            <a:endParaRPr lang="en-GB" sz="1000" dirty="0"/>
          </a:p>
          <a:p>
            <a:pPr marL="0" indent="0">
              <a:buNone/>
            </a:pPr>
            <a:r>
              <a:rPr lang="en-GB" sz="1600" dirty="0"/>
              <a:t>Openreach are also looking to include an element of effectiveness in their reporting to help give CPs confidence in their results. This means that post job line data and</a:t>
            </a:r>
            <a:r>
              <a:rPr lang="en-GB" sz="1600" dirty="0">
                <a:solidFill>
                  <a:schemeClr val="tx1"/>
                </a:solidFill>
              </a:rPr>
              <a:t> </a:t>
            </a:r>
            <a:r>
              <a:rPr lang="en-GB" sz="1600" dirty="0"/>
              <a:t>clear information will be looked at to determine if a fix matched the test result. Openreach hope this will help reduce the ineffective comfort clears whilst allowing proactive network uplifts to be identified as effective resolutions. </a:t>
            </a:r>
          </a:p>
          <a:p>
            <a:pPr marL="0" indent="0">
              <a:buNone/>
            </a:pPr>
            <a:endParaRPr lang="en-GB" sz="1600" dirty="0"/>
          </a:p>
        </p:txBody>
      </p:sp>
      <p:sp>
        <p:nvSpPr>
          <p:cNvPr id="4" name="Date Placeholder 3"/>
          <p:cNvSpPr>
            <a:spLocks noGrp="1"/>
          </p:cNvSpPr>
          <p:nvPr>
            <p:ph type="dt" sz="half" idx="10"/>
          </p:nvPr>
        </p:nvSpPr>
        <p:spPr/>
        <p:txBody>
          <a:bodyPr/>
          <a:lstStyle/>
          <a:p>
            <a:r>
              <a:rPr lang="en-US" smtClean="0"/>
              <a:t>August 2016</a:t>
            </a:r>
            <a:endParaRPr lang="en-GB" dirty="0"/>
          </a:p>
        </p:txBody>
      </p:sp>
      <p:sp>
        <p:nvSpPr>
          <p:cNvPr id="5" name="Footer Placeholder 4"/>
          <p:cNvSpPr>
            <a:spLocks noGrp="1"/>
          </p:cNvSpPr>
          <p:nvPr>
            <p:ph type="ftr" sz="quarter" idx="11"/>
          </p:nvPr>
        </p:nvSpPr>
        <p:spPr/>
        <p:txBody>
          <a:bodyPr/>
          <a:lstStyle/>
          <a:p>
            <a:pPr>
              <a:defRPr/>
            </a:pPr>
            <a:r>
              <a:rPr lang="en-GB" smtClean="0"/>
              <a:t>V1.0</a:t>
            </a:r>
            <a:endParaRPr lang="en-GB"/>
          </a:p>
        </p:txBody>
      </p:sp>
      <p:sp>
        <p:nvSpPr>
          <p:cNvPr id="7" name="Slide Number Placeholder 6"/>
          <p:cNvSpPr>
            <a:spLocks noGrp="1"/>
          </p:cNvSpPr>
          <p:nvPr>
            <p:ph type="sldNum" sz="quarter" idx="12"/>
          </p:nvPr>
        </p:nvSpPr>
        <p:spPr/>
        <p:txBody>
          <a:bodyPr/>
          <a:lstStyle/>
          <a:p>
            <a:fld id="{05CD5833-414E-4F6D-BC30-517FF7C77925}" type="slidenum">
              <a:rPr lang="en-GB" smtClean="0"/>
              <a:pPr/>
              <a:t>5</a:t>
            </a:fld>
            <a:endParaRPr lang="en-GB"/>
          </a:p>
        </p:txBody>
      </p:sp>
    </p:spTree>
    <p:extLst>
      <p:ext uri="{BB962C8B-B14F-4D97-AF65-F5344CB8AC3E}">
        <p14:creationId xmlns:p14="http://schemas.microsoft.com/office/powerpoint/2010/main" val="423808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43192" cy="993775"/>
          </a:xfrm>
        </p:spPr>
        <p:txBody>
          <a:bodyPr/>
          <a:lstStyle/>
          <a:p>
            <a:r>
              <a:rPr lang="en-GB" sz="3200" dirty="0"/>
              <a:t>How does this work in the real world?</a:t>
            </a:r>
          </a:p>
        </p:txBody>
      </p:sp>
      <p:sp>
        <p:nvSpPr>
          <p:cNvPr id="3" name="Content Placeholder 2"/>
          <p:cNvSpPr>
            <a:spLocks noGrp="1"/>
          </p:cNvSpPr>
          <p:nvPr>
            <p:ph idx="1"/>
          </p:nvPr>
        </p:nvSpPr>
        <p:spPr>
          <a:xfrm>
            <a:off x="457200" y="908720"/>
            <a:ext cx="8435280" cy="5492080"/>
          </a:xfrm>
        </p:spPr>
        <p:txBody>
          <a:bodyPr/>
          <a:lstStyle/>
          <a:p>
            <a:pPr marL="0" indent="0">
              <a:buNone/>
            </a:pPr>
            <a:r>
              <a:rPr lang="en-GB" sz="1600" dirty="0"/>
              <a:t>Where a fault is given an FU/LN/CE MFL and an engineer cannot find a fault in the network or the home domain, the issue must be cleared as Fault Not Found and cannot be charged to the CP. </a:t>
            </a:r>
          </a:p>
          <a:p>
            <a:pPr marL="0" indent="0">
              <a:buNone/>
            </a:pPr>
            <a:r>
              <a:rPr lang="en-GB" sz="1600" dirty="0"/>
              <a:t>This changes if the engineer gains access to the home and a fault is identified in the CP/EU domain. The job can then incur a TRC clear &amp; charge for the work to identify the fault.</a:t>
            </a:r>
          </a:p>
          <a:p>
            <a:pPr marL="0" indent="0">
              <a:buNone/>
            </a:pPr>
            <a:r>
              <a:rPr lang="en-GB" sz="1600" dirty="0"/>
              <a:t>CPs can choose to use the TRC flag to prevent OR from fixing the identified issue, leaving them to discuss options for completing this chargeable work with their End customers.</a:t>
            </a:r>
          </a:p>
          <a:p>
            <a:pPr marL="0" indent="0">
              <a:buNone/>
            </a:pPr>
            <a:endParaRPr lang="en-GB" sz="800" dirty="0"/>
          </a:p>
          <a:p>
            <a:pPr marL="0" indent="0">
              <a:buNone/>
            </a:pPr>
            <a:r>
              <a:rPr lang="en-GB" sz="1600" dirty="0"/>
              <a:t>Openreach looked in detail at the LN and CE MFL for copper faults and identified some learnings…</a:t>
            </a:r>
          </a:p>
          <a:p>
            <a:pPr lvl="0"/>
            <a:r>
              <a:rPr lang="en-GB" sz="1600" dirty="0"/>
              <a:t>On average the CE T-codes prompt a 20% access request rate </a:t>
            </a:r>
          </a:p>
          <a:p>
            <a:pPr marL="0" lvl="0" indent="0">
              <a:buNone/>
            </a:pPr>
            <a:r>
              <a:rPr lang="en-GB" sz="1600" i="1" dirty="0"/>
              <a:t>20% of CE MFL test results may generate a CP charge from a CP/EU fix or a RWT clear</a:t>
            </a:r>
          </a:p>
          <a:p>
            <a:pPr marL="0" lvl="0" indent="0">
              <a:buNone/>
            </a:pPr>
            <a:endParaRPr lang="en-GB" sz="800" i="1" dirty="0"/>
          </a:p>
          <a:p>
            <a:pPr lvl="0"/>
            <a:r>
              <a:rPr lang="en-GB" sz="1600" dirty="0"/>
              <a:t>Of those that get access 20% of jobs will not have a fault identified</a:t>
            </a:r>
          </a:p>
          <a:p>
            <a:pPr marL="0" lvl="0" indent="0">
              <a:buNone/>
            </a:pPr>
            <a:r>
              <a:rPr lang="en-GB" sz="1600" i="1" dirty="0"/>
              <a:t>Even though some of these could be dynamic issues this will drive a RWT charge</a:t>
            </a:r>
          </a:p>
          <a:p>
            <a:pPr marL="0" lvl="0" indent="0">
              <a:buNone/>
            </a:pPr>
            <a:endParaRPr lang="en-GB" sz="800" i="1" dirty="0"/>
          </a:p>
          <a:p>
            <a:pPr lvl="0"/>
            <a:r>
              <a:rPr lang="en-GB" sz="1600" dirty="0"/>
              <a:t>On average the LN T-codes prompt a 5% access request rate</a:t>
            </a:r>
          </a:p>
          <a:p>
            <a:pPr marL="0" lvl="0" indent="0">
              <a:buNone/>
            </a:pPr>
            <a:r>
              <a:rPr lang="en-GB" sz="1600" i="1" dirty="0"/>
              <a:t>This pot includes things like faulty CPE in the home mimicking a network issue. </a:t>
            </a:r>
          </a:p>
          <a:p>
            <a:pPr marL="0" lvl="0" indent="0">
              <a:buNone/>
            </a:pPr>
            <a:endParaRPr lang="en-GB" sz="800" i="1" dirty="0"/>
          </a:p>
          <a:p>
            <a:pPr lvl="0"/>
            <a:r>
              <a:rPr lang="en-GB" sz="1600" dirty="0"/>
              <a:t>There are no specific LN or CE T-codes that would be better always appointed</a:t>
            </a:r>
          </a:p>
          <a:p>
            <a:pPr marL="0" lvl="0" indent="0">
              <a:buNone/>
            </a:pPr>
            <a:r>
              <a:rPr lang="en-GB" sz="1600" i="1" dirty="0"/>
              <a:t>Some codes do have more home clears, but no pot would be better always appointed.</a:t>
            </a:r>
          </a:p>
          <a:p>
            <a:pPr marL="0" indent="0">
              <a:buNone/>
            </a:pPr>
            <a:endParaRPr lang="en-GB" sz="1600" dirty="0"/>
          </a:p>
        </p:txBody>
      </p:sp>
      <p:sp>
        <p:nvSpPr>
          <p:cNvPr id="4" name="Date Placeholder 3"/>
          <p:cNvSpPr>
            <a:spLocks noGrp="1"/>
          </p:cNvSpPr>
          <p:nvPr>
            <p:ph type="dt" sz="half" idx="10"/>
          </p:nvPr>
        </p:nvSpPr>
        <p:spPr/>
        <p:txBody>
          <a:bodyPr/>
          <a:lstStyle/>
          <a:p>
            <a:r>
              <a:rPr lang="en-US" smtClean="0"/>
              <a:t>August 2016</a:t>
            </a:r>
            <a:endParaRPr lang="en-GB" dirty="0"/>
          </a:p>
        </p:txBody>
      </p:sp>
      <p:sp>
        <p:nvSpPr>
          <p:cNvPr id="5" name="Footer Placeholder 4"/>
          <p:cNvSpPr>
            <a:spLocks noGrp="1"/>
          </p:cNvSpPr>
          <p:nvPr>
            <p:ph type="ftr" sz="quarter" idx="11"/>
          </p:nvPr>
        </p:nvSpPr>
        <p:spPr/>
        <p:txBody>
          <a:bodyPr/>
          <a:lstStyle/>
          <a:p>
            <a:pPr>
              <a:defRPr/>
            </a:pPr>
            <a:r>
              <a:rPr lang="en-GB" smtClean="0"/>
              <a:t>V1.0</a:t>
            </a:r>
            <a:endParaRPr lang="en-GB"/>
          </a:p>
        </p:txBody>
      </p:sp>
      <p:sp>
        <p:nvSpPr>
          <p:cNvPr id="7" name="Slide Number Placeholder 6"/>
          <p:cNvSpPr>
            <a:spLocks noGrp="1"/>
          </p:cNvSpPr>
          <p:nvPr>
            <p:ph type="sldNum" sz="quarter" idx="12"/>
          </p:nvPr>
        </p:nvSpPr>
        <p:spPr/>
        <p:txBody>
          <a:bodyPr/>
          <a:lstStyle/>
          <a:p>
            <a:fld id="{05CD5833-414E-4F6D-BC30-517FF7C77925}" type="slidenum">
              <a:rPr lang="en-GB" smtClean="0"/>
              <a:pPr/>
              <a:t>6</a:t>
            </a:fld>
            <a:endParaRPr lang="en-GB"/>
          </a:p>
        </p:txBody>
      </p:sp>
    </p:spTree>
    <p:extLst>
      <p:ext uri="{BB962C8B-B14F-4D97-AF65-F5344CB8AC3E}">
        <p14:creationId xmlns:p14="http://schemas.microsoft.com/office/powerpoint/2010/main" val="423808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715200" cy="993775"/>
          </a:xfrm>
        </p:spPr>
        <p:txBody>
          <a:bodyPr/>
          <a:lstStyle/>
          <a:p>
            <a:r>
              <a:rPr lang="en-GB" sz="3200" dirty="0"/>
              <a:t>LTNOK </a:t>
            </a:r>
            <a:r>
              <a:rPr lang="en-GB" sz="3200" dirty="0" err="1" smtClean="0"/>
              <a:t>journies</a:t>
            </a:r>
            <a:r>
              <a:rPr lang="en-GB" sz="3200" dirty="0" smtClean="0"/>
              <a:t> </a:t>
            </a:r>
            <a:r>
              <a:rPr lang="en-GB" sz="3200" dirty="0"/>
              <a:t>and their clear codes</a:t>
            </a:r>
          </a:p>
        </p:txBody>
      </p:sp>
      <p:sp>
        <p:nvSpPr>
          <p:cNvPr id="4" name="Date Placeholder 3"/>
          <p:cNvSpPr>
            <a:spLocks noGrp="1"/>
          </p:cNvSpPr>
          <p:nvPr>
            <p:ph type="dt" sz="half" idx="10"/>
          </p:nvPr>
        </p:nvSpPr>
        <p:spPr/>
        <p:txBody>
          <a:bodyPr/>
          <a:lstStyle/>
          <a:p>
            <a:r>
              <a:rPr lang="en-US" smtClean="0"/>
              <a:t>August 2016</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4126866956"/>
              </p:ext>
            </p:extLst>
          </p:nvPr>
        </p:nvGraphicFramePr>
        <p:xfrm>
          <a:off x="1388024" y="1146069"/>
          <a:ext cx="6784376" cy="4947227"/>
        </p:xfrm>
        <a:graphic>
          <a:graphicData uri="http://schemas.openxmlformats.org/drawingml/2006/table">
            <a:tbl>
              <a:tblPr firstRow="1" bandRow="1"/>
              <a:tblGrid>
                <a:gridCol w="2395855"/>
                <a:gridCol w="1202055"/>
                <a:gridCol w="2334836"/>
                <a:gridCol w="851630"/>
              </a:tblGrid>
              <a:tr h="2309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100" dirty="0" smtClean="0"/>
                        <a:t>LTNOK Scenario</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100" dirty="0" smtClean="0"/>
                        <a:t>EC Premises Visit</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100" dirty="0" smtClean="0"/>
                        <a:t>Clear Code</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100" dirty="0" smtClean="0"/>
                        <a:t>CP Charge</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5388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Engineer</a:t>
                      </a:r>
                      <a:r>
                        <a:rPr lang="en-GB" sz="1100" baseline="0" dirty="0" smtClean="0"/>
                        <a:t> clears network</a:t>
                      </a:r>
                    </a:p>
                    <a:p>
                      <a:r>
                        <a:rPr lang="en-GB" sz="1100" baseline="0" dirty="0" smtClean="0"/>
                        <a:t>No faults identified</a:t>
                      </a:r>
                      <a:endParaRPr lang="en-GB" sz="1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No</a:t>
                      </a:r>
                      <a:endParaRPr lang="en-GB" sz="1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51.2 - Fault Not Found </a:t>
                      </a:r>
                      <a:endParaRPr lang="en-GB" sz="1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No</a:t>
                      </a:r>
                      <a:endParaRPr lang="en-GB" sz="1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8468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Engineer clears network</a:t>
                      </a:r>
                    </a:p>
                    <a:p>
                      <a:r>
                        <a:rPr lang="en-GB" sz="1100" dirty="0" smtClean="0"/>
                        <a:t>Issue suspected within EC premises</a:t>
                      </a:r>
                    </a:p>
                    <a:p>
                      <a:r>
                        <a:rPr lang="en-GB" sz="1100" dirty="0" smtClean="0"/>
                        <a:t>EC agrees entry</a:t>
                      </a:r>
                    </a:p>
                    <a:p>
                      <a:r>
                        <a:rPr lang="en-GB" sz="1100" dirty="0" smtClean="0"/>
                        <a:t>No faults</a:t>
                      </a:r>
                      <a:r>
                        <a:rPr lang="en-GB" sz="1100" baseline="0" dirty="0" smtClean="0"/>
                        <a:t> identified</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Yes</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51.2 – Fault Not</a:t>
                      </a:r>
                      <a:r>
                        <a:rPr lang="en-GB" sz="1100" baseline="0" dirty="0" smtClean="0"/>
                        <a:t> Found</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No</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6928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Engineer clears network</a:t>
                      </a:r>
                    </a:p>
                    <a:p>
                      <a:r>
                        <a:rPr lang="en-GB" sz="1100" dirty="0" smtClean="0"/>
                        <a:t>Issue suspected within EC premises</a:t>
                      </a:r>
                    </a:p>
                    <a:p>
                      <a:r>
                        <a:rPr lang="en-GB" sz="1100" dirty="0" smtClean="0"/>
                        <a:t>EC refuses</a:t>
                      </a:r>
                      <a:r>
                        <a:rPr lang="en-GB" sz="1100" baseline="0" dirty="0" smtClean="0"/>
                        <a:t> access/not available</a:t>
                      </a:r>
                      <a:endParaRPr lang="en-GB" sz="11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No</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51.2 – Fault Not Found</a:t>
                      </a:r>
                    </a:p>
                    <a:p>
                      <a:r>
                        <a:rPr lang="en-GB" sz="1100" dirty="0" smtClean="0"/>
                        <a:t>Or</a:t>
                      </a:r>
                    </a:p>
                    <a:p>
                      <a:r>
                        <a:rPr lang="en-GB" sz="1100" dirty="0" smtClean="0"/>
                        <a:t>Job furthered back for an appointment</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No</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8468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Engineer clears network</a:t>
                      </a:r>
                    </a:p>
                    <a:p>
                      <a:r>
                        <a:rPr lang="en-GB" sz="1100" dirty="0" smtClean="0"/>
                        <a:t>Issue suspected within EC premises</a:t>
                      </a:r>
                    </a:p>
                    <a:p>
                      <a:r>
                        <a:rPr lang="en-GB" sz="1100" dirty="0" smtClean="0"/>
                        <a:t>EC agrees entry</a:t>
                      </a:r>
                    </a:p>
                    <a:p>
                      <a:r>
                        <a:rPr lang="en-GB" sz="1100" dirty="0" smtClean="0"/>
                        <a:t>EC caused damage Internal or External</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Yes</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60.6</a:t>
                      </a:r>
                      <a:r>
                        <a:rPr lang="en-GB" sz="1100" baseline="0" dirty="0" smtClean="0"/>
                        <a:t> – BT Network – NTE/block terminal or LJU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Yes</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8468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Engineer clears network</a:t>
                      </a:r>
                    </a:p>
                    <a:p>
                      <a:r>
                        <a:rPr lang="en-GB" sz="1100" dirty="0" smtClean="0"/>
                        <a:t>Issue suspected within EC premises</a:t>
                      </a:r>
                    </a:p>
                    <a:p>
                      <a:r>
                        <a:rPr lang="en-GB" sz="1100" dirty="0" smtClean="0"/>
                        <a:t>EC agrees entry</a:t>
                      </a:r>
                    </a:p>
                    <a:p>
                      <a:r>
                        <a:rPr lang="en-GB" sz="1100" dirty="0" smtClean="0"/>
                        <a:t>EU Wiring</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Yes</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16.2 – Non-Openreach Maintained Equipment</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Yes</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8468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Engineer clears network</a:t>
                      </a:r>
                    </a:p>
                    <a:p>
                      <a:r>
                        <a:rPr lang="en-GB" sz="1100" dirty="0" smtClean="0"/>
                        <a:t>Issue suspected within EC premises</a:t>
                      </a:r>
                    </a:p>
                    <a:p>
                      <a:r>
                        <a:rPr lang="en-GB" sz="1100" dirty="0" smtClean="0"/>
                        <a:t>EC agrees entry</a:t>
                      </a:r>
                    </a:p>
                    <a:p>
                      <a:r>
                        <a:rPr lang="en-GB" sz="1100" dirty="0" smtClean="0"/>
                        <a:t>Faulty NTE</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Yes</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60.5 - Fault found on BT maintained equipment at the customer premises</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100" dirty="0" smtClean="0"/>
                        <a:t>No</a:t>
                      </a: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3" name="Footer Placeholder 2"/>
          <p:cNvSpPr>
            <a:spLocks noGrp="1"/>
          </p:cNvSpPr>
          <p:nvPr>
            <p:ph type="ftr" sz="quarter" idx="11"/>
          </p:nvPr>
        </p:nvSpPr>
        <p:spPr/>
        <p:txBody>
          <a:bodyPr/>
          <a:lstStyle/>
          <a:p>
            <a:pPr>
              <a:defRPr/>
            </a:pPr>
            <a:r>
              <a:rPr lang="en-GB" smtClean="0"/>
              <a:t>V1.0</a:t>
            </a:r>
            <a:endParaRPr lang="en-GB"/>
          </a:p>
        </p:txBody>
      </p:sp>
      <p:sp>
        <p:nvSpPr>
          <p:cNvPr id="5" name="Slide Number Placeholder 4"/>
          <p:cNvSpPr>
            <a:spLocks noGrp="1"/>
          </p:cNvSpPr>
          <p:nvPr>
            <p:ph type="sldNum" sz="quarter" idx="12"/>
          </p:nvPr>
        </p:nvSpPr>
        <p:spPr/>
        <p:txBody>
          <a:bodyPr/>
          <a:lstStyle/>
          <a:p>
            <a:fld id="{05CD5833-414E-4F6D-BC30-517FF7C77925}" type="slidenum">
              <a:rPr lang="en-GB" smtClean="0"/>
              <a:pPr/>
              <a:t>7</a:t>
            </a:fld>
            <a:endParaRPr lang="en-GB"/>
          </a:p>
        </p:txBody>
      </p:sp>
    </p:spTree>
    <p:extLst>
      <p:ext uri="{BB962C8B-B14F-4D97-AF65-F5344CB8AC3E}">
        <p14:creationId xmlns:p14="http://schemas.microsoft.com/office/powerpoint/2010/main" val="423808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Context is key</a:t>
            </a:r>
          </a:p>
        </p:txBody>
      </p:sp>
      <p:sp>
        <p:nvSpPr>
          <p:cNvPr id="3" name="Content Placeholder 2"/>
          <p:cNvSpPr>
            <a:spLocks noGrp="1"/>
          </p:cNvSpPr>
          <p:nvPr>
            <p:ph idx="1"/>
          </p:nvPr>
        </p:nvSpPr>
        <p:spPr>
          <a:xfrm>
            <a:off x="457200" y="908720"/>
            <a:ext cx="8435280" cy="5492080"/>
          </a:xfrm>
        </p:spPr>
        <p:txBody>
          <a:bodyPr/>
          <a:lstStyle/>
          <a:p>
            <a:pPr marL="0" indent="0">
              <a:buNone/>
            </a:pPr>
            <a:r>
              <a:rPr lang="en-GB" sz="1600" dirty="0"/>
              <a:t>It’s clear that while the electrical test system is very useful, CPs need to use all the tools at their disposal to ensure the best and most effective outcome for their customer.</a:t>
            </a:r>
          </a:p>
          <a:p>
            <a:pPr marL="0" indent="0">
              <a:buNone/>
            </a:pPr>
            <a:endParaRPr lang="en-GB" sz="1000" dirty="0"/>
          </a:p>
          <a:p>
            <a:pPr marL="0" indent="0">
              <a:buNone/>
            </a:pPr>
            <a:r>
              <a:rPr lang="en-GB" sz="1600" dirty="0"/>
              <a:t>Aligning the test data with contextual information and the customer experience often helps guide to the right conclusion…</a:t>
            </a:r>
          </a:p>
          <a:p>
            <a:pPr marL="0" indent="0">
              <a:buNone/>
            </a:pPr>
            <a:endParaRPr lang="en-GB" sz="1000" dirty="0"/>
          </a:p>
          <a:p>
            <a:r>
              <a:rPr lang="en-GB" sz="1600" dirty="0"/>
              <a:t>What is the EU telling you? Identify your problem statement</a:t>
            </a:r>
          </a:p>
          <a:p>
            <a:r>
              <a:rPr lang="en-GB" sz="1600" dirty="0"/>
              <a:t>What is your data telling you? Collect your broadband data and any other information you have</a:t>
            </a:r>
          </a:p>
          <a:p>
            <a:r>
              <a:rPr lang="en-GB" sz="1600" dirty="0"/>
              <a:t>What does the line test tell you? Use the TAM or Service test to help guide your diagnostics steps</a:t>
            </a:r>
          </a:p>
          <a:p>
            <a:pPr marL="0" indent="0">
              <a:buNone/>
            </a:pPr>
            <a:endParaRPr lang="en-GB" sz="1000" dirty="0"/>
          </a:p>
          <a:p>
            <a:pPr marL="0" indent="0">
              <a:buNone/>
            </a:pPr>
            <a:r>
              <a:rPr lang="en-GB" sz="1600" dirty="0"/>
              <a:t>Always be aware that there may be more complex scenarios in play, such as multiple faults on a line, or dynamic problems.</a:t>
            </a:r>
          </a:p>
          <a:p>
            <a:pPr marL="0" indent="0">
              <a:buNone/>
            </a:pPr>
            <a:r>
              <a:rPr lang="en-GB" sz="1600" dirty="0"/>
              <a:t>Issues caused by interference or line degradation can sometimes not show on test results or show a faulty signature which then disappears.</a:t>
            </a:r>
          </a:p>
          <a:p>
            <a:pPr marL="0" indent="0">
              <a:buNone/>
            </a:pPr>
            <a:endParaRPr lang="en-GB" sz="1000" dirty="0"/>
          </a:p>
          <a:p>
            <a:pPr marL="0" indent="0">
              <a:buNone/>
            </a:pPr>
            <a:r>
              <a:rPr lang="en-GB" sz="1600" dirty="0"/>
              <a:t>These types of issues can create uncertainty and make it difficult to be sure what the right action should be. At these times going back to the customer and getting them to help identify any pattern of behaviour can be invaluable. If you have an idea when something is going to happen, it may make it easier to capture that faulty test result. </a:t>
            </a:r>
          </a:p>
          <a:p>
            <a:pPr marL="0" indent="0">
              <a:buNone/>
            </a:pPr>
            <a:endParaRPr lang="en-GB" sz="1600" dirty="0"/>
          </a:p>
        </p:txBody>
      </p:sp>
      <p:sp>
        <p:nvSpPr>
          <p:cNvPr id="4" name="Date Placeholder 3"/>
          <p:cNvSpPr>
            <a:spLocks noGrp="1"/>
          </p:cNvSpPr>
          <p:nvPr>
            <p:ph type="dt" sz="half" idx="10"/>
          </p:nvPr>
        </p:nvSpPr>
        <p:spPr/>
        <p:txBody>
          <a:bodyPr/>
          <a:lstStyle/>
          <a:p>
            <a:r>
              <a:rPr lang="en-US" smtClean="0"/>
              <a:t>August 2016</a:t>
            </a:r>
            <a:endParaRPr lang="en-GB" dirty="0"/>
          </a:p>
        </p:txBody>
      </p:sp>
      <p:sp>
        <p:nvSpPr>
          <p:cNvPr id="5" name="Footer Placeholder 4"/>
          <p:cNvSpPr>
            <a:spLocks noGrp="1"/>
          </p:cNvSpPr>
          <p:nvPr>
            <p:ph type="ftr" sz="quarter" idx="11"/>
          </p:nvPr>
        </p:nvSpPr>
        <p:spPr/>
        <p:txBody>
          <a:bodyPr/>
          <a:lstStyle/>
          <a:p>
            <a:pPr>
              <a:defRPr/>
            </a:pPr>
            <a:r>
              <a:rPr lang="en-GB" smtClean="0"/>
              <a:t>V1.0</a:t>
            </a:r>
            <a:endParaRPr lang="en-GB"/>
          </a:p>
        </p:txBody>
      </p:sp>
      <p:sp>
        <p:nvSpPr>
          <p:cNvPr id="7" name="Slide Number Placeholder 6"/>
          <p:cNvSpPr>
            <a:spLocks noGrp="1"/>
          </p:cNvSpPr>
          <p:nvPr>
            <p:ph type="sldNum" sz="quarter" idx="12"/>
          </p:nvPr>
        </p:nvSpPr>
        <p:spPr/>
        <p:txBody>
          <a:bodyPr/>
          <a:lstStyle/>
          <a:p>
            <a:fld id="{05CD5833-414E-4F6D-BC30-517FF7C77925}" type="slidenum">
              <a:rPr lang="en-GB" smtClean="0"/>
              <a:pPr/>
              <a:t>8</a:t>
            </a:fld>
            <a:endParaRPr lang="en-GB"/>
          </a:p>
        </p:txBody>
      </p:sp>
    </p:spTree>
    <p:extLst>
      <p:ext uri="{BB962C8B-B14F-4D97-AF65-F5344CB8AC3E}">
        <p14:creationId xmlns:p14="http://schemas.microsoft.com/office/powerpoint/2010/main" val="423808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Not all faults can be fixed</a:t>
            </a:r>
          </a:p>
        </p:txBody>
      </p:sp>
      <p:sp>
        <p:nvSpPr>
          <p:cNvPr id="3" name="Content Placeholder 2"/>
          <p:cNvSpPr>
            <a:spLocks noGrp="1"/>
          </p:cNvSpPr>
          <p:nvPr>
            <p:ph idx="1"/>
          </p:nvPr>
        </p:nvSpPr>
        <p:spPr>
          <a:xfrm>
            <a:off x="457200" y="908720"/>
            <a:ext cx="8435280" cy="5492080"/>
          </a:xfrm>
        </p:spPr>
        <p:txBody>
          <a:bodyPr/>
          <a:lstStyle/>
          <a:p>
            <a:pPr marL="0" indent="0">
              <a:buNone/>
            </a:pPr>
            <a:r>
              <a:rPr lang="en-GB" sz="1600" dirty="0"/>
              <a:t>It must be understood by CPs that not all faults can be fixed, even where test data does point at an issue. Some of these scenarios have been shared below. </a:t>
            </a:r>
          </a:p>
          <a:p>
            <a:r>
              <a:rPr lang="en-GB" sz="1600" dirty="0"/>
              <a:t>3</a:t>
            </a:r>
            <a:r>
              <a:rPr lang="en-GB" sz="1600" baseline="30000" dirty="0"/>
              <a:t>rd</a:t>
            </a:r>
            <a:r>
              <a:rPr lang="en-GB" sz="1600" dirty="0"/>
              <a:t> party REIN issues</a:t>
            </a:r>
          </a:p>
          <a:p>
            <a:r>
              <a:rPr lang="en-GB" sz="1600" dirty="0"/>
              <a:t>Long copper lengths</a:t>
            </a:r>
          </a:p>
          <a:p>
            <a:r>
              <a:rPr lang="en-GB" sz="1600" dirty="0"/>
              <a:t>Cross talk</a:t>
            </a:r>
          </a:p>
          <a:p>
            <a:pPr marL="0" indent="0">
              <a:buNone/>
            </a:pPr>
            <a:endParaRPr lang="en-GB" sz="1600" dirty="0"/>
          </a:p>
          <a:p>
            <a:pPr marL="0" indent="0">
              <a:buNone/>
            </a:pPr>
            <a:r>
              <a:rPr lang="en-GB" sz="1600" dirty="0"/>
              <a:t>Some issues, whilst not impossible to fix, can cause delays or complexity which means they may not be completed. This might be a capacity issue limited by planning challenges, or a fault which needs awkward dig work.</a:t>
            </a:r>
          </a:p>
          <a:p>
            <a:pPr marL="0" indent="0">
              <a:buNone/>
            </a:pPr>
            <a:endParaRPr lang="en-GB" sz="1600" dirty="0"/>
          </a:p>
          <a:p>
            <a:pPr marL="0" indent="0">
              <a:buNone/>
            </a:pPr>
            <a:r>
              <a:rPr lang="en-GB" sz="1600" dirty="0"/>
              <a:t>The end customer is also a factor here, they may choose not to have the issue remedied as the fix will cause them disruption. For example where a customer chooses not to stop using a faulty extension, or won’t replace wiring behind radiators.</a:t>
            </a:r>
          </a:p>
          <a:p>
            <a:pPr marL="0" indent="0">
              <a:buNone/>
            </a:pPr>
            <a:endParaRPr lang="en-GB" sz="1600" dirty="0"/>
          </a:p>
          <a:p>
            <a:pPr marL="0" indent="0">
              <a:buNone/>
            </a:pPr>
            <a:r>
              <a:rPr lang="en-GB" sz="1600" dirty="0"/>
              <a:t>When these scenarios are suspected, often Openreach can help identify the issue by working with the CP, but often they cannot </a:t>
            </a:r>
            <a:r>
              <a:rPr lang="en-GB" sz="1600" dirty="0" smtClean="0"/>
              <a:t>enforce </a:t>
            </a:r>
            <a:r>
              <a:rPr lang="en-GB" sz="1600" dirty="0"/>
              <a:t>a fix and so CPs should be prepared to manage those situations with their customers.</a:t>
            </a:r>
          </a:p>
          <a:p>
            <a:endParaRPr lang="en-GB" sz="1600" dirty="0"/>
          </a:p>
          <a:p>
            <a:pPr marL="0" indent="0">
              <a:buNone/>
            </a:pPr>
            <a:endParaRPr lang="en-GB" sz="1600" dirty="0"/>
          </a:p>
        </p:txBody>
      </p:sp>
      <p:sp>
        <p:nvSpPr>
          <p:cNvPr id="4" name="Date Placeholder 3"/>
          <p:cNvSpPr>
            <a:spLocks noGrp="1"/>
          </p:cNvSpPr>
          <p:nvPr>
            <p:ph type="dt" sz="half" idx="10"/>
          </p:nvPr>
        </p:nvSpPr>
        <p:spPr/>
        <p:txBody>
          <a:bodyPr/>
          <a:lstStyle/>
          <a:p>
            <a:r>
              <a:rPr lang="en-US" smtClean="0"/>
              <a:t>August 2016</a:t>
            </a:r>
            <a:endParaRPr lang="en-GB" dirty="0"/>
          </a:p>
        </p:txBody>
      </p:sp>
      <p:sp>
        <p:nvSpPr>
          <p:cNvPr id="5" name="Footer Placeholder 4"/>
          <p:cNvSpPr>
            <a:spLocks noGrp="1"/>
          </p:cNvSpPr>
          <p:nvPr>
            <p:ph type="ftr" sz="quarter" idx="11"/>
          </p:nvPr>
        </p:nvSpPr>
        <p:spPr/>
        <p:txBody>
          <a:bodyPr/>
          <a:lstStyle/>
          <a:p>
            <a:pPr>
              <a:defRPr/>
            </a:pPr>
            <a:r>
              <a:rPr lang="en-GB" smtClean="0"/>
              <a:t>V1.0</a:t>
            </a:r>
            <a:endParaRPr lang="en-GB"/>
          </a:p>
        </p:txBody>
      </p:sp>
      <p:sp>
        <p:nvSpPr>
          <p:cNvPr id="7" name="Slide Number Placeholder 6"/>
          <p:cNvSpPr>
            <a:spLocks noGrp="1"/>
          </p:cNvSpPr>
          <p:nvPr>
            <p:ph type="sldNum" sz="quarter" idx="12"/>
          </p:nvPr>
        </p:nvSpPr>
        <p:spPr/>
        <p:txBody>
          <a:bodyPr/>
          <a:lstStyle/>
          <a:p>
            <a:fld id="{05CD5833-414E-4F6D-BC30-517FF7C77925}" type="slidenum">
              <a:rPr lang="en-GB" smtClean="0"/>
              <a:pPr/>
              <a:t>9</a:t>
            </a:fld>
            <a:endParaRPr lang="en-GB"/>
          </a:p>
        </p:txBody>
      </p:sp>
    </p:spTree>
    <p:extLst>
      <p:ext uri="{BB962C8B-B14F-4D97-AF65-F5344CB8AC3E}">
        <p14:creationId xmlns:p14="http://schemas.microsoft.com/office/powerpoint/2010/main" val="4238082738"/>
      </p:ext>
    </p:extLst>
  </p:cSld>
  <p:clrMapOvr>
    <a:masterClrMapping/>
  </p:clrMapOvr>
</p:sld>
</file>

<file path=ppt/theme/theme1.xml><?xml version="1.0" encoding="utf-8"?>
<a:theme xmlns:a="http://schemas.openxmlformats.org/drawingml/2006/main" name="OTA2 Powerpoint Template_2013">
  <a:themeElements>
    <a:clrScheme name="Custom 1">
      <a:dk1>
        <a:srgbClr val="313332"/>
      </a:dk1>
      <a:lt1>
        <a:srgbClr val="FFFFFF"/>
      </a:lt1>
      <a:dk2>
        <a:srgbClr val="28303D"/>
      </a:dk2>
      <a:lt2>
        <a:srgbClr val="E5FFFF"/>
      </a:lt2>
      <a:accent1>
        <a:srgbClr val="0003FE"/>
      </a:accent1>
      <a:accent2>
        <a:srgbClr val="ED2500"/>
      </a:accent2>
      <a:accent3>
        <a:srgbClr val="28303D"/>
      </a:accent3>
      <a:accent4>
        <a:srgbClr val="FFCC33"/>
      </a:accent4>
      <a:accent5>
        <a:srgbClr val="B3B3B3"/>
      </a:accent5>
      <a:accent6>
        <a:srgbClr val="CCCCCC"/>
      </a:accent6>
      <a:hlink>
        <a:srgbClr val="999999"/>
      </a:hlink>
      <a:folHlink>
        <a:srgbClr val="ED25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tx1"/>
            </a:gs>
            <a:gs pos="100000">
              <a:srgbClr val="3366FF"/>
            </a:gs>
          </a:gsLst>
          <a:lin ang="0" scaled="1"/>
        </a:gradFill>
        <a:ln w="19050" cap="flat" cmpd="sng" algn="ctr">
          <a:noFill/>
          <a:prstDash val="solid"/>
          <a:round/>
          <a:headEnd type="none" w="med" len="med"/>
          <a:tailEnd type="none" w="med" len="med"/>
        </a:ln>
        <a:effectLst/>
      </a:spPr>
      <a:bodyPr vert="horz" wrap="square" lIns="36000" tIns="36000" rIns="36000" bIns="36000" numCol="1" anchor="ctr" anchorCtr="0" compatLnSpc="1">
        <a:prstTxWarp prst="textNoShape">
          <a:avLst/>
        </a:prstTxWarp>
        <a:spAutoFit/>
      </a:bodyPr>
      <a:lstStyle>
        <a:defPPr marL="342900" marR="0" indent="-342900" algn="ctr"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GB" sz="2000" b="1" i="0" u="none" strike="noStrike" cap="none" normalizeH="0" baseline="0" smtClean="0">
            <a:ln>
              <a:noFill/>
            </a:ln>
            <a:solidFill>
              <a:srgbClr val="000000"/>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gradFill rotWithShape="0">
          <a:gsLst>
            <a:gs pos="0">
              <a:schemeClr val="tx1"/>
            </a:gs>
            <a:gs pos="100000">
              <a:srgbClr val="3366FF"/>
            </a:gs>
          </a:gsLst>
          <a:lin ang="0" scaled="1"/>
        </a:gradFill>
        <a:ln w="19050" cap="flat" cmpd="sng" algn="ctr">
          <a:noFill/>
          <a:prstDash val="solid"/>
          <a:round/>
          <a:headEnd type="none" w="med" len="med"/>
          <a:tailEnd type="none" w="med" len="med"/>
        </a:ln>
        <a:effectLst/>
      </a:spPr>
      <a:bodyPr vert="horz" wrap="square" lIns="36000" tIns="36000" rIns="36000" bIns="36000" numCol="1" anchor="ctr" anchorCtr="0" compatLnSpc="1">
        <a:prstTxWarp prst="textNoShape">
          <a:avLst/>
        </a:prstTxWarp>
        <a:spAutoFit/>
      </a:bodyPr>
      <a:lstStyle>
        <a:defPPr marL="342900" marR="0" indent="-342900" algn="ctr"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GB" sz="2000" b="1" i="0" u="none" strike="noStrike" cap="none" normalizeH="0" baseline="0" smtClean="0">
            <a:ln>
              <a:noFill/>
            </a:ln>
            <a:solidFill>
              <a:srgbClr val="000000"/>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OTA2 template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OTA2 template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OTA2 template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OTA2 template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OTA2 templat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OTA2 template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OTA2 template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OTA2 template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OTA2 Powerpoint Template_2013</Template>
  <TotalTime>272</TotalTime>
  <Words>1696</Words>
  <Application>Microsoft Office PowerPoint</Application>
  <PresentationFormat>On-screen Show (4:3)</PresentationFormat>
  <Paragraphs>154</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OTA2 Powerpoint Template_2013</vt:lpstr>
      <vt:lpstr>Best Practise Guidance</vt:lpstr>
      <vt:lpstr>Introduction</vt:lpstr>
      <vt:lpstr>No line testing can be 100% accurate</vt:lpstr>
      <vt:lpstr>Some known “Blind Spots”</vt:lpstr>
      <vt:lpstr>Test Reporting Accuracy</vt:lpstr>
      <vt:lpstr>How does this work in the real world?</vt:lpstr>
      <vt:lpstr>LTNOK journies and their clear codes</vt:lpstr>
      <vt:lpstr>Context is key</vt:lpstr>
      <vt:lpstr>Not all faults can be fixed</vt:lpstr>
    </vt:vector>
  </TitlesOfParts>
  <Company>Ofcom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Practise Guidance</dc:title>
  <dc:creator>Megan Donald</dc:creator>
  <cp:lastModifiedBy>Jim Reilly</cp:lastModifiedBy>
  <cp:revision>4</cp:revision>
  <dcterms:created xsi:type="dcterms:W3CDTF">2016-08-18T10:04:51Z</dcterms:created>
  <dcterms:modified xsi:type="dcterms:W3CDTF">2016-09-29T13:31:45Z</dcterms:modified>
</cp:coreProperties>
</file>